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8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7"/>
    <p:restoredTop sz="94610"/>
  </p:normalViewPr>
  <p:slideViewPr>
    <p:cSldViewPr snapToGrid="0" snapToObjects="1">
      <p:cViewPr varScale="1">
        <p:scale>
          <a:sx n="167" d="100"/>
          <a:sy n="167" d="100"/>
        </p:scale>
        <p:origin x="2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848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39"/>
        <p:cNvGrpSpPr/>
        <p:nvPr/>
      </p:nvGrpSpPr>
      <p:grpSpPr>
        <a:xfrm>
          <a:off x="0" y="0"/>
          <a:ext cx="0" cy="0"/>
          <a:chOff x="0" y="0"/>
          <a:chExt cx="0" cy="0"/>
        </a:xfrm>
      </p:grpSpPr>
      <p:sp>
        <p:nvSpPr>
          <p:cNvPr id="340" name="Google Shape;340;p49"/>
          <p:cNvSpPr txBox="1">
            <a:spLocks noGrp="1"/>
          </p:cNvSpPr>
          <p:nvPr>
            <p:ph type="title"/>
          </p:nvPr>
        </p:nvSpPr>
        <p:spPr>
          <a:xfrm>
            <a:off x="311700" y="445025"/>
            <a:ext cx="8520600" cy="572700"/>
          </a:xfrm>
          <a:prstGeom prst="rect">
            <a:avLst/>
          </a:prstGeom>
        </p:spPr>
        <p:txBody>
          <a:bodyPr spcFirstLastPara="1" wrap="square" lIns="0" tIns="0" rIns="0" bIns="0" anchor="t" anchorCtr="0">
            <a:norm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1" name="Google Shape;341;p49"/>
          <p:cNvSpPr txBox="1">
            <a:spLocks noGrp="1"/>
          </p:cNvSpPr>
          <p:nvPr>
            <p:ph type="body" idx="1"/>
          </p:nvPr>
        </p:nvSpPr>
        <p:spPr>
          <a:xfrm>
            <a:off x="311700" y="1152475"/>
            <a:ext cx="8520600" cy="3416400"/>
          </a:xfrm>
          <a:prstGeom prst="rect">
            <a:avLst/>
          </a:prstGeom>
        </p:spPr>
        <p:txBody>
          <a:bodyPr spcFirstLastPara="1" wrap="square" lIns="0" tIns="0" rIns="0" bIns="0" anchor="t" anchorCtr="0">
            <a:normAutofit/>
          </a:bodyPr>
          <a:lstStyle>
            <a:lvl1pPr marL="457200" lvl="0" indent="-330200" rtl="0">
              <a:spcBef>
                <a:spcPts val="500"/>
              </a:spcBef>
              <a:spcAft>
                <a:spcPts val="0"/>
              </a:spcAft>
              <a:buSzPts val="1600"/>
              <a:buChar char="●"/>
              <a:defRPr/>
            </a:lvl1pPr>
            <a:lvl2pPr marL="914400" lvl="1" indent="-304800" rtl="0">
              <a:spcBef>
                <a:spcPts val="500"/>
              </a:spcBef>
              <a:spcAft>
                <a:spcPts val="0"/>
              </a:spcAft>
              <a:buSzPts val="1200"/>
              <a:buChar char="○"/>
              <a:defRPr/>
            </a:lvl2pPr>
            <a:lvl3pPr marL="1371600" lvl="2" indent="-304800" rtl="0">
              <a:spcBef>
                <a:spcPts val="500"/>
              </a:spcBef>
              <a:spcAft>
                <a:spcPts val="0"/>
              </a:spcAft>
              <a:buSzPts val="1200"/>
              <a:buChar char="■"/>
              <a:defRPr/>
            </a:lvl3pPr>
            <a:lvl4pPr marL="1828800" lvl="3" indent="-304800" rtl="0">
              <a:spcBef>
                <a:spcPts val="500"/>
              </a:spcBef>
              <a:spcAft>
                <a:spcPts val="0"/>
              </a:spcAft>
              <a:buSzPts val="1200"/>
              <a:buChar char="●"/>
              <a:defRPr/>
            </a:lvl4pPr>
            <a:lvl5pPr marL="2286000" lvl="4" indent="-304800" rtl="0">
              <a:spcBef>
                <a:spcPts val="500"/>
              </a:spcBef>
              <a:spcAft>
                <a:spcPts val="0"/>
              </a:spcAft>
              <a:buSzPts val="1200"/>
              <a:buChar char="○"/>
              <a:defRPr/>
            </a:lvl5pPr>
            <a:lvl6pPr marL="2743200" lvl="5" indent="-304800" rtl="0">
              <a:spcBef>
                <a:spcPts val="500"/>
              </a:spcBef>
              <a:spcAft>
                <a:spcPts val="0"/>
              </a:spcAft>
              <a:buSzPts val="1200"/>
              <a:buChar char="■"/>
              <a:defRPr/>
            </a:lvl6pPr>
            <a:lvl7pPr marL="3200400" lvl="6" indent="-304800" rtl="0">
              <a:spcBef>
                <a:spcPts val="500"/>
              </a:spcBef>
              <a:spcAft>
                <a:spcPts val="0"/>
              </a:spcAft>
              <a:buSzPts val="1200"/>
              <a:buChar char="●"/>
              <a:defRPr/>
            </a:lvl7pPr>
            <a:lvl8pPr marL="3657600" lvl="7" indent="-304800" rtl="0">
              <a:spcBef>
                <a:spcPts val="500"/>
              </a:spcBef>
              <a:spcAft>
                <a:spcPts val="0"/>
              </a:spcAft>
              <a:buSzPts val="1200"/>
              <a:buChar char="○"/>
              <a:defRPr/>
            </a:lvl8pPr>
            <a:lvl9pPr marL="4114800" lvl="8" indent="-304800" rtl="0">
              <a:spcBef>
                <a:spcPts val="500"/>
              </a:spcBef>
              <a:spcAft>
                <a:spcPts val="500"/>
              </a:spcAft>
              <a:buSzPts val="1200"/>
              <a:buChar char="■"/>
              <a:defRPr/>
            </a:lvl9pPr>
          </a:lstStyle>
          <a:p>
            <a:endParaRPr/>
          </a:p>
        </p:txBody>
      </p:sp>
      <p:sp>
        <p:nvSpPr>
          <p:cNvPr id="342" name="Google Shape;342;p49"/>
          <p:cNvSpPr txBox="1">
            <a:spLocks noGrp="1"/>
          </p:cNvSpPr>
          <p:nvPr>
            <p:ph type="sldNum" idx="12"/>
          </p:nvPr>
        </p:nvSpPr>
        <p:spPr>
          <a:xfrm>
            <a:off x="8472458" y="4663217"/>
            <a:ext cx="548700" cy="107700"/>
          </a:xfrm>
          <a:prstGeom prst="rect">
            <a:avLst/>
          </a:prstGeom>
        </p:spPr>
        <p:txBody>
          <a:bodyPr spcFirstLastPara="1" wrap="square" lIns="0" tIns="0" rIns="0" bIns="0" anchor="ctr"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a:t>
            </a:fld>
            <a:endParaRPr/>
          </a:p>
        </p:txBody>
      </p:sp>
    </p:spTree>
    <p:extLst>
      <p:ext uri="{BB962C8B-B14F-4D97-AF65-F5344CB8AC3E}">
        <p14:creationId xmlns:p14="http://schemas.microsoft.com/office/powerpoint/2010/main" val="9315901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www.linkedin.com/in/soraya-data-scientist"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github.com/sorayadata?tab=repositori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taticPath"/>
          <p:cNvSpPr/>
          <p:nvPr/>
        </p:nvSpPr>
        <p:spPr>
          <a:xfrm>
            <a:off x="2056019" y="-1222724"/>
            <a:ext cx="5032058" cy="5032058"/>
          </a:xfrm>
          <a:prstGeom prst="ellipse">
            <a:avLst/>
          </a:prstGeom>
          <a:solidFill>
            <a:srgbClr val="000000">
              <a:alpha val="6000"/>
            </a:srgbClr>
          </a:solidFill>
          <a:ln/>
        </p:spPr>
        <p:txBody>
          <a:bodyPr/>
          <a:lstStyle/>
          <a:p>
            <a:endParaRPr lang="fr-FR"/>
          </a:p>
        </p:txBody>
      </p:sp>
      <p:sp>
        <p:nvSpPr>
          <p:cNvPr id="3" name="Title"/>
          <p:cNvSpPr/>
          <p:nvPr/>
        </p:nvSpPr>
        <p:spPr>
          <a:xfrm>
            <a:off x="303609" y="1592580"/>
            <a:ext cx="8074772" cy="1428559"/>
          </a:xfrm>
          <a:prstGeom prst="rect">
            <a:avLst/>
          </a:prstGeom>
          <a:noFill/>
          <a:ln/>
        </p:spPr>
        <p:txBody>
          <a:bodyPr wrap="square" rtlCol="0" anchor="ctr"/>
          <a:lstStyle/>
          <a:p>
            <a:pPr algn="ctr"/>
            <a:r>
              <a:rPr lang="en-US" sz="2400" b="1" dirty="0">
                <a:solidFill>
                  <a:srgbClr val="000000"/>
                </a:solidFill>
                <a:latin typeface="Times New Roman" panose="02020603050405020304" pitchFamily="18" charset="0"/>
                <a:ea typeface="OpenSans-Bold" pitchFamily="34" charset="-122"/>
                <a:cs typeface="Times New Roman" panose="02020603050405020304" pitchFamily="18" charset="0"/>
              </a:rPr>
              <a:t>Portfolio – Soraya STOKKING (KAHLOUCHE)</a:t>
            </a:r>
            <a:endParaRPr lang="fr-FR" sz="2400" dirty="0">
              <a:latin typeface="Times New Roman" panose="02020603050405020304" pitchFamily="18" charset="0"/>
              <a:cs typeface="Times New Roman" panose="02020603050405020304" pitchFamily="18" charset="0"/>
            </a:endParaRPr>
          </a:p>
          <a:p>
            <a:pPr marL="0" indent="0" algn="ctr">
              <a:buNone/>
            </a:pPr>
            <a:r>
              <a:rPr lang="en-US" sz="2400" b="1" dirty="0">
                <a:solidFill>
                  <a:srgbClr val="000000"/>
                </a:solidFill>
                <a:latin typeface="Times New Roman" panose="02020603050405020304" pitchFamily="18" charset="0"/>
                <a:ea typeface="OpenSans-Bold" pitchFamily="34" charset="-122"/>
                <a:cs typeface="Times New Roman" panose="02020603050405020304" pitchFamily="18" charset="0"/>
              </a:rPr>
              <a:t> - Data Science</a:t>
            </a:r>
            <a:endParaRPr lang="en-US" sz="2400" dirty="0">
              <a:latin typeface="Times New Roman" panose="02020603050405020304" pitchFamily="18" charset="0"/>
              <a:cs typeface="Times New Roman" panose="02020603050405020304" pitchFamily="18" charset="0"/>
            </a:endParaRPr>
          </a:p>
        </p:txBody>
      </p:sp>
      <p:sp>
        <p:nvSpPr>
          <p:cNvPr id="4" name="StaticPath"/>
          <p:cNvSpPr/>
          <p:nvPr/>
        </p:nvSpPr>
        <p:spPr>
          <a:xfrm>
            <a:off x="7190137" y="3357658"/>
            <a:ext cx="2394585" cy="2394585"/>
          </a:xfrm>
          <a:prstGeom prst="ellipse">
            <a:avLst/>
          </a:prstGeom>
          <a:solidFill>
            <a:srgbClr val="000000">
              <a:alpha val="0"/>
            </a:srgbClr>
          </a:solidFill>
          <a:ln w="423333">
            <a:solidFill>
              <a:srgbClr val="7030A0"/>
            </a:solidFill>
            <a:prstDash val="solid"/>
          </a:ln>
        </p:spPr>
        <p:txBody>
          <a:bodyPr/>
          <a:lstStyle/>
          <a:p>
            <a:endParaRPr lang="fr-FR"/>
          </a:p>
        </p:txBody>
      </p:sp>
      <p:sp>
        <p:nvSpPr>
          <p:cNvPr id="5" name="StaticPath"/>
          <p:cNvSpPr/>
          <p:nvPr/>
        </p:nvSpPr>
        <p:spPr>
          <a:xfrm>
            <a:off x="-957929" y="-1222724"/>
            <a:ext cx="1991678" cy="1991677"/>
          </a:xfrm>
          <a:prstGeom prst="ellipse">
            <a:avLst/>
          </a:prstGeom>
          <a:solidFill>
            <a:srgbClr val="7030A0">
              <a:alpha val="0"/>
            </a:srgbClr>
          </a:solidFill>
          <a:ln w="423333">
            <a:solidFill>
              <a:srgbClr val="7030A0"/>
            </a:solidFill>
            <a:prstDash val="solid"/>
          </a:ln>
        </p:spPr>
        <p:txBody>
          <a:bodyPr/>
          <a:lstStyle/>
          <a:p>
            <a:endParaRPr lang="fr-FR" dirty="0"/>
          </a:p>
        </p:txBody>
      </p:sp>
      <p:sp>
        <p:nvSpPr>
          <p:cNvPr id="6" name="StaticPath"/>
          <p:cNvSpPr/>
          <p:nvPr/>
        </p:nvSpPr>
        <p:spPr>
          <a:xfrm>
            <a:off x="303609" y="4340114"/>
            <a:ext cx="571500" cy="571500"/>
          </a:xfrm>
          <a:prstGeom prst="ellipse">
            <a:avLst/>
          </a:prstGeom>
          <a:solidFill>
            <a:srgbClr val="000000"/>
          </a:solidFill>
          <a:ln/>
        </p:spPr>
        <p:txBody>
          <a:bodyPr/>
          <a:lstStyle/>
          <a:p>
            <a:endParaRPr lang="fr-FR"/>
          </a:p>
        </p:txBody>
      </p:sp>
      <p:sp>
        <p:nvSpPr>
          <p:cNvPr id="7" name="StaticPath"/>
          <p:cNvSpPr/>
          <p:nvPr/>
        </p:nvSpPr>
        <p:spPr>
          <a:xfrm>
            <a:off x="939165" y="4348163"/>
            <a:ext cx="571500" cy="571500"/>
          </a:xfrm>
          <a:prstGeom prst="ellipse">
            <a:avLst/>
          </a:prstGeom>
          <a:solidFill>
            <a:srgbClr val="000000"/>
          </a:solidFill>
          <a:ln/>
        </p:spPr>
        <p:txBody>
          <a:bodyPr/>
          <a:lstStyle/>
          <a:p>
            <a:endParaRPr lang="fr-FR"/>
          </a:p>
        </p:txBody>
      </p:sp>
      <p:sp>
        <p:nvSpPr>
          <p:cNvPr id="8" name="StaticPath"/>
          <p:cNvSpPr/>
          <p:nvPr/>
        </p:nvSpPr>
        <p:spPr>
          <a:xfrm>
            <a:off x="620268" y="4338923"/>
            <a:ext cx="571500" cy="571500"/>
          </a:xfrm>
          <a:prstGeom prst="ellipse">
            <a:avLst/>
          </a:prstGeom>
          <a:solidFill>
            <a:srgbClr val="7030A0"/>
          </a:solidFill>
          <a:ln/>
        </p:spPr>
        <p:txBody>
          <a:bodyPr/>
          <a:lstStyle/>
          <a:p>
            <a:endParaRPr lang="fr-F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taticPath"/>
          <p:cNvSpPr/>
          <p:nvPr/>
        </p:nvSpPr>
        <p:spPr>
          <a:xfrm>
            <a:off x="7143750" y="0"/>
            <a:ext cx="2000250" cy="5143500"/>
          </a:xfrm>
          <a:prstGeom prst="rect">
            <a:avLst/>
          </a:prstGeom>
          <a:solidFill>
            <a:srgbClr val="7030A0"/>
          </a:solidFill>
          <a:ln/>
        </p:spPr>
        <p:txBody>
          <a:bodyPr/>
          <a:lstStyle/>
          <a:p>
            <a:endParaRPr lang="fr-FR"/>
          </a:p>
        </p:txBody>
      </p:sp>
      <p:sp>
        <p:nvSpPr>
          <p:cNvPr id="3" name="Title"/>
          <p:cNvSpPr/>
          <p:nvPr/>
        </p:nvSpPr>
        <p:spPr>
          <a:xfrm>
            <a:off x="1043940" y="357188"/>
            <a:ext cx="5861685" cy="571500"/>
          </a:xfrm>
          <a:prstGeom prst="rect">
            <a:avLst/>
          </a:prstGeom>
          <a:noFill/>
          <a:ln/>
        </p:spPr>
        <p:txBody>
          <a:bodyPr wrap="square" rtlCol="0" anchor="ctr"/>
          <a:lstStyle/>
          <a:p>
            <a:pPr marL="0" indent="0" algn="l">
              <a:buNone/>
            </a:pPr>
            <a:r>
              <a:rPr lang="en-US" sz="2000" b="1" dirty="0">
                <a:solidFill>
                  <a:srgbClr val="333333"/>
                </a:solidFill>
                <a:latin typeface="Times New Roman" panose="02020603050405020304" pitchFamily="18" charset="0"/>
                <a:ea typeface="OpenSans-Bold" pitchFamily="34" charset="-122"/>
                <a:cs typeface="Times New Roman" panose="02020603050405020304" pitchFamily="18" charset="0"/>
              </a:rPr>
              <a:t>6. Développement d'un modèle de scoring bancaire</a:t>
            </a:r>
            <a:endParaRPr lang="en-US" sz="2000" dirty="0">
              <a:latin typeface="Times New Roman" panose="02020603050405020304" pitchFamily="18" charset="0"/>
              <a:cs typeface="Times New Roman" panose="02020603050405020304" pitchFamily="18" charset="0"/>
            </a:endParaRPr>
          </a:p>
        </p:txBody>
      </p:sp>
      <p:sp>
        <p:nvSpPr>
          <p:cNvPr id="4" name="Subtitle 1"/>
          <p:cNvSpPr/>
          <p:nvPr/>
        </p:nvSpPr>
        <p:spPr>
          <a:xfrm>
            <a:off x="714375" y="1190625"/>
            <a:ext cx="5238750" cy="381000"/>
          </a:xfrm>
          <a:prstGeom prst="rect">
            <a:avLst/>
          </a:prstGeom>
          <a:noFill/>
          <a:ln/>
        </p:spPr>
        <p:txBody>
          <a:bodyPr wrap="square" rtlCol="0" anchor="ctr"/>
          <a:lstStyle/>
          <a:p>
            <a:pPr marL="0" indent="0" algn="l">
              <a:buNone/>
            </a:pPr>
            <a:r>
              <a:rPr lang="en-US" b="1" dirty="0">
                <a:solidFill>
                  <a:srgbClr val="000000"/>
                </a:solidFill>
                <a:latin typeface="Times New Roman" panose="02020603050405020304" pitchFamily="18" charset="0"/>
                <a:ea typeface="OpenSans-Bold" pitchFamily="34" charset="-122"/>
                <a:cs typeface="Times New Roman" panose="02020603050405020304" pitchFamily="18" charset="0"/>
              </a:rPr>
              <a:t>Contexte</a:t>
            </a:r>
            <a:endParaRPr lang="en-US" dirty="0">
              <a:latin typeface="Times New Roman" panose="02020603050405020304" pitchFamily="18" charset="0"/>
              <a:cs typeface="Times New Roman" panose="02020603050405020304" pitchFamily="18" charset="0"/>
            </a:endParaRPr>
          </a:p>
        </p:txBody>
      </p:sp>
      <p:sp>
        <p:nvSpPr>
          <p:cNvPr id="5" name="Paragraph 1"/>
          <p:cNvSpPr/>
          <p:nvPr/>
        </p:nvSpPr>
        <p:spPr>
          <a:xfrm>
            <a:off x="714375" y="1571626"/>
            <a:ext cx="5238750" cy="502920"/>
          </a:xfrm>
          <a:prstGeom prst="rect">
            <a:avLst/>
          </a:prstGeom>
          <a:noFill/>
          <a:ln/>
        </p:spPr>
        <p:txBody>
          <a:bodyPr wrap="square" rtlCol="0" anchor="ctr"/>
          <a:lstStyle/>
          <a:p>
            <a:pPr marL="0" indent="0" algn="l">
              <a:buNone/>
            </a:pP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Création d'un modèle de scoring pour évaluer la solvabilité des clients dans le secteur bancaire.</a:t>
            </a:r>
            <a:endParaRPr lang="en-US" sz="1600" dirty="0">
              <a:latin typeface="Times New Roman" panose="02020603050405020304" pitchFamily="18" charset="0"/>
              <a:cs typeface="Times New Roman" panose="02020603050405020304" pitchFamily="18" charset="0"/>
            </a:endParaRPr>
          </a:p>
        </p:txBody>
      </p:sp>
      <p:sp>
        <p:nvSpPr>
          <p:cNvPr id="6" name="Subtitle 2"/>
          <p:cNvSpPr/>
          <p:nvPr/>
        </p:nvSpPr>
        <p:spPr>
          <a:xfrm>
            <a:off x="714375" y="2245519"/>
            <a:ext cx="5238750" cy="428626"/>
          </a:xfrm>
          <a:prstGeom prst="rect">
            <a:avLst/>
          </a:prstGeom>
          <a:noFill/>
          <a:ln/>
        </p:spPr>
        <p:txBody>
          <a:bodyPr wrap="square" rtlCol="0" anchor="ctr"/>
          <a:lstStyle/>
          <a:p>
            <a:pPr marL="0" indent="0" algn="l">
              <a:buNone/>
            </a:pPr>
            <a:r>
              <a:rPr lang="en-US" b="1" dirty="0">
                <a:solidFill>
                  <a:srgbClr val="000000"/>
                </a:solidFill>
                <a:latin typeface="Times New Roman" panose="02020603050405020304" pitchFamily="18" charset="0"/>
                <a:ea typeface="OpenSans-Bold" pitchFamily="34" charset="-122"/>
                <a:cs typeface="Times New Roman" panose="02020603050405020304" pitchFamily="18" charset="0"/>
              </a:rPr>
              <a:t>Étapes</a:t>
            </a:r>
            <a:endParaRPr lang="en-US" dirty="0">
              <a:latin typeface="Times New Roman" panose="02020603050405020304" pitchFamily="18" charset="0"/>
              <a:cs typeface="Times New Roman" panose="02020603050405020304" pitchFamily="18" charset="0"/>
            </a:endParaRPr>
          </a:p>
        </p:txBody>
      </p:sp>
      <p:sp>
        <p:nvSpPr>
          <p:cNvPr id="7" name="Paragraph 2"/>
          <p:cNvSpPr/>
          <p:nvPr/>
        </p:nvSpPr>
        <p:spPr>
          <a:xfrm>
            <a:off x="714375" y="2613183"/>
            <a:ext cx="5238750" cy="813435"/>
          </a:xfrm>
          <a:prstGeom prst="rect">
            <a:avLst/>
          </a:prstGeom>
          <a:noFill/>
          <a:ln/>
        </p:spPr>
        <p:txBody>
          <a:bodyPr wrap="square" rtlCol="0" anchor="ctr"/>
          <a:lstStyle/>
          <a:p>
            <a:pPr marL="0" indent="0" algn="l">
              <a:buNone/>
            </a:pP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Nettoyage et transformation des données financières, création de modèles de classification (forêt aléatoire, SVM), et évaluation des performances.</a:t>
            </a:r>
            <a:endParaRPr lang="en-US" sz="1600" dirty="0">
              <a:latin typeface="Times New Roman" panose="02020603050405020304" pitchFamily="18" charset="0"/>
              <a:cs typeface="Times New Roman" panose="02020603050405020304" pitchFamily="18" charset="0"/>
            </a:endParaRPr>
          </a:p>
        </p:txBody>
      </p:sp>
      <p:sp>
        <p:nvSpPr>
          <p:cNvPr id="8" name="Subtitle 3"/>
          <p:cNvSpPr/>
          <p:nvPr/>
        </p:nvSpPr>
        <p:spPr>
          <a:xfrm>
            <a:off x="713423" y="3695700"/>
            <a:ext cx="5238750" cy="381000"/>
          </a:xfrm>
          <a:prstGeom prst="rect">
            <a:avLst/>
          </a:prstGeom>
          <a:noFill/>
          <a:ln/>
        </p:spPr>
        <p:txBody>
          <a:bodyPr wrap="square" rtlCol="0" anchor="ctr"/>
          <a:lstStyle/>
          <a:p>
            <a:pPr marL="0" indent="0" algn="l">
              <a:buNone/>
            </a:pPr>
            <a:r>
              <a:rPr lang="en-US" sz="1600" b="1" dirty="0">
                <a:solidFill>
                  <a:srgbClr val="000000"/>
                </a:solidFill>
                <a:latin typeface="Times New Roman" panose="02020603050405020304" pitchFamily="18" charset="0"/>
                <a:ea typeface="OpenSans-Bold" pitchFamily="34" charset="-122"/>
                <a:cs typeface="Times New Roman" panose="02020603050405020304" pitchFamily="18" charset="0"/>
              </a:rPr>
              <a:t>Compétences clés</a:t>
            </a:r>
            <a:endParaRPr lang="en-US" sz="1600" dirty="0">
              <a:latin typeface="Times New Roman" panose="02020603050405020304" pitchFamily="18" charset="0"/>
              <a:cs typeface="Times New Roman" panose="02020603050405020304" pitchFamily="18" charset="0"/>
            </a:endParaRPr>
          </a:p>
        </p:txBody>
      </p:sp>
      <p:sp>
        <p:nvSpPr>
          <p:cNvPr id="9" name="Paragraph 3"/>
          <p:cNvSpPr/>
          <p:nvPr/>
        </p:nvSpPr>
        <p:spPr>
          <a:xfrm>
            <a:off x="714375" y="4000500"/>
            <a:ext cx="5238750" cy="548640"/>
          </a:xfrm>
          <a:prstGeom prst="rect">
            <a:avLst/>
          </a:prstGeom>
          <a:noFill/>
          <a:ln/>
        </p:spPr>
        <p:txBody>
          <a:bodyPr wrap="square" rtlCol="0" anchor="ctr"/>
          <a:lstStyle/>
          <a:p>
            <a:pPr marL="0" indent="0" algn="l">
              <a:buNone/>
            </a:pP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Modèles de classification, ROC AUC, visualisation et interprétation des résultats.</a:t>
            </a:r>
            <a:endParaRPr lang="en-US" sz="1600" dirty="0">
              <a:latin typeface="Times New Roman" panose="02020603050405020304" pitchFamily="18" charset="0"/>
              <a:cs typeface="Times New Roman" panose="02020603050405020304" pitchFamily="18" charset="0"/>
            </a:endParaRPr>
          </a:p>
        </p:txBody>
      </p:sp>
      <p:sp>
        <p:nvSpPr>
          <p:cNvPr id="11" name="StaticPath"/>
          <p:cNvSpPr/>
          <p:nvPr/>
        </p:nvSpPr>
        <p:spPr>
          <a:xfrm>
            <a:off x="-1309687" y="3810000"/>
            <a:ext cx="1737360" cy="1737360"/>
          </a:xfrm>
          <a:prstGeom prst="ellipse">
            <a:avLst/>
          </a:prstGeom>
          <a:solidFill>
            <a:srgbClr val="7030A0">
              <a:alpha val="0"/>
            </a:srgbClr>
          </a:solidFill>
          <a:ln w="211667">
            <a:solidFill>
              <a:srgbClr val="7030A0"/>
            </a:solidFill>
            <a:prstDash val="solid"/>
          </a:ln>
        </p:spPr>
        <p:txBody>
          <a:bodyPr/>
          <a:lstStyle/>
          <a:p>
            <a:endParaRPr lang="fr-FR"/>
          </a:p>
        </p:txBody>
      </p:sp>
      <p:sp>
        <p:nvSpPr>
          <p:cNvPr id="12" name="StaticPath"/>
          <p:cNvSpPr/>
          <p:nvPr/>
        </p:nvSpPr>
        <p:spPr>
          <a:xfrm>
            <a:off x="285750" y="204788"/>
            <a:ext cx="482918" cy="482917"/>
          </a:xfrm>
          <a:prstGeom prst="ellipse">
            <a:avLst/>
          </a:prstGeom>
          <a:solidFill>
            <a:srgbClr val="000000"/>
          </a:solidFill>
          <a:ln/>
        </p:spPr>
        <p:txBody>
          <a:bodyPr/>
          <a:lstStyle/>
          <a:p>
            <a:endParaRPr lang="fr-FR"/>
          </a:p>
        </p:txBody>
      </p:sp>
      <p:pic>
        <p:nvPicPr>
          <p:cNvPr id="14" name="Image 13">
            <a:extLst>
              <a:ext uri="{FF2B5EF4-FFF2-40B4-BE49-F238E27FC236}">
                <a16:creationId xmlns:a16="http://schemas.microsoft.com/office/drawing/2014/main" id="{310A37E2-59D5-08DB-B234-C43F8E972FA5}"/>
              </a:ext>
            </a:extLst>
          </p:cNvPr>
          <p:cNvPicPr>
            <a:picLocks noChangeAspect="1"/>
          </p:cNvPicPr>
          <p:nvPr/>
        </p:nvPicPr>
        <p:blipFill>
          <a:blip r:embed="rId3"/>
          <a:stretch>
            <a:fillRect/>
          </a:stretch>
        </p:blipFill>
        <p:spPr>
          <a:xfrm>
            <a:off x="6335077" y="1516315"/>
            <a:ext cx="2094548" cy="211086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taticPath"/>
          <p:cNvSpPr/>
          <p:nvPr/>
        </p:nvSpPr>
        <p:spPr>
          <a:xfrm>
            <a:off x="7143750" y="0"/>
            <a:ext cx="2000250" cy="5143500"/>
          </a:xfrm>
          <a:prstGeom prst="rect">
            <a:avLst/>
          </a:prstGeom>
          <a:solidFill>
            <a:srgbClr val="7030A0"/>
          </a:solidFill>
          <a:ln/>
        </p:spPr>
        <p:txBody>
          <a:bodyPr/>
          <a:lstStyle/>
          <a:p>
            <a:endParaRPr lang="fr-FR"/>
          </a:p>
        </p:txBody>
      </p:sp>
      <p:sp>
        <p:nvSpPr>
          <p:cNvPr id="3" name="Title"/>
          <p:cNvSpPr/>
          <p:nvPr/>
        </p:nvSpPr>
        <p:spPr>
          <a:xfrm>
            <a:off x="922020" y="357188"/>
            <a:ext cx="5983605" cy="571500"/>
          </a:xfrm>
          <a:prstGeom prst="rect">
            <a:avLst/>
          </a:prstGeom>
          <a:noFill/>
          <a:ln/>
        </p:spPr>
        <p:txBody>
          <a:bodyPr wrap="square" rtlCol="0" anchor="ctr"/>
          <a:lstStyle/>
          <a:p>
            <a:pPr marL="0" indent="0" algn="l">
              <a:buNone/>
            </a:pPr>
            <a:r>
              <a:rPr lang="en-US" sz="2000" b="1" dirty="0">
                <a:solidFill>
                  <a:srgbClr val="333333"/>
                </a:solidFill>
                <a:latin typeface="Times New Roman" panose="02020603050405020304" pitchFamily="18" charset="0"/>
                <a:ea typeface="OpenSans-Bold" pitchFamily="34" charset="-122"/>
                <a:cs typeface="Times New Roman" panose="02020603050405020304" pitchFamily="18" charset="0"/>
              </a:rPr>
              <a:t>7. Déploiement d'un modèle de machine learning dans le cloud</a:t>
            </a:r>
            <a:endParaRPr lang="en-US" sz="2000" dirty="0">
              <a:latin typeface="Times New Roman" panose="02020603050405020304" pitchFamily="18" charset="0"/>
              <a:cs typeface="Times New Roman" panose="02020603050405020304" pitchFamily="18" charset="0"/>
            </a:endParaRPr>
          </a:p>
        </p:txBody>
      </p:sp>
      <p:sp>
        <p:nvSpPr>
          <p:cNvPr id="4" name="Subtitle 1"/>
          <p:cNvSpPr/>
          <p:nvPr/>
        </p:nvSpPr>
        <p:spPr>
          <a:xfrm>
            <a:off x="714375" y="1190625"/>
            <a:ext cx="5238750" cy="381000"/>
          </a:xfrm>
          <a:prstGeom prst="rect">
            <a:avLst/>
          </a:prstGeom>
          <a:noFill/>
          <a:ln/>
        </p:spPr>
        <p:txBody>
          <a:bodyPr wrap="square" rtlCol="0" anchor="ctr"/>
          <a:lstStyle/>
          <a:p>
            <a:pPr marL="0" indent="0" algn="l">
              <a:buNone/>
            </a:pPr>
            <a:r>
              <a:rPr lang="en-US" b="1" dirty="0">
                <a:solidFill>
                  <a:srgbClr val="000000"/>
                </a:solidFill>
                <a:latin typeface="Times New Roman" panose="02020603050405020304" pitchFamily="18" charset="0"/>
                <a:ea typeface="OpenSans-Bold" pitchFamily="34" charset="-122"/>
                <a:cs typeface="Times New Roman" panose="02020603050405020304" pitchFamily="18" charset="0"/>
              </a:rPr>
              <a:t>Contexte</a:t>
            </a:r>
            <a:endParaRPr lang="en-US" dirty="0">
              <a:latin typeface="Times New Roman" panose="02020603050405020304" pitchFamily="18" charset="0"/>
              <a:cs typeface="Times New Roman" panose="02020603050405020304" pitchFamily="18" charset="0"/>
            </a:endParaRPr>
          </a:p>
        </p:txBody>
      </p:sp>
      <p:sp>
        <p:nvSpPr>
          <p:cNvPr id="5" name="Paragraph 1"/>
          <p:cNvSpPr/>
          <p:nvPr/>
        </p:nvSpPr>
        <p:spPr>
          <a:xfrm>
            <a:off x="714375" y="1571625"/>
            <a:ext cx="5238750" cy="619125"/>
          </a:xfrm>
          <a:prstGeom prst="rect">
            <a:avLst/>
          </a:prstGeom>
          <a:noFill/>
          <a:ln/>
        </p:spPr>
        <p:txBody>
          <a:bodyPr wrap="square" rtlCol="0" anchor="ctr"/>
          <a:lstStyle/>
          <a:p>
            <a:pPr marL="0" indent="0" algn="l">
              <a:buNone/>
            </a:pP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Déploiement d'un modèle de machine learning dans un environnement cloud pour une utilisation à grande échelle.</a:t>
            </a:r>
            <a:endParaRPr lang="en-US" sz="1600" dirty="0">
              <a:latin typeface="Times New Roman" panose="02020603050405020304" pitchFamily="18" charset="0"/>
              <a:cs typeface="Times New Roman" panose="02020603050405020304" pitchFamily="18" charset="0"/>
            </a:endParaRPr>
          </a:p>
        </p:txBody>
      </p:sp>
      <p:sp>
        <p:nvSpPr>
          <p:cNvPr id="6" name="Subtitle 2"/>
          <p:cNvSpPr/>
          <p:nvPr/>
        </p:nvSpPr>
        <p:spPr>
          <a:xfrm>
            <a:off x="714375" y="2381250"/>
            <a:ext cx="5238750" cy="381000"/>
          </a:xfrm>
          <a:prstGeom prst="rect">
            <a:avLst/>
          </a:prstGeom>
          <a:noFill/>
          <a:ln/>
        </p:spPr>
        <p:txBody>
          <a:bodyPr wrap="square" rtlCol="0" anchor="ctr"/>
          <a:lstStyle/>
          <a:p>
            <a:pPr marL="0" indent="0" algn="l">
              <a:buNone/>
            </a:pPr>
            <a:r>
              <a:rPr lang="en-US" b="1" dirty="0">
                <a:solidFill>
                  <a:srgbClr val="000000"/>
                </a:solidFill>
                <a:latin typeface="Times New Roman" panose="02020603050405020304" pitchFamily="18" charset="0"/>
                <a:ea typeface="OpenSans-Bold" pitchFamily="34" charset="-122"/>
                <a:cs typeface="Times New Roman" panose="02020603050405020304" pitchFamily="18" charset="0"/>
              </a:rPr>
              <a:t>Étapes</a:t>
            </a:r>
            <a:endParaRPr lang="en-US" dirty="0">
              <a:latin typeface="Times New Roman" panose="02020603050405020304" pitchFamily="18" charset="0"/>
              <a:cs typeface="Times New Roman" panose="02020603050405020304" pitchFamily="18" charset="0"/>
            </a:endParaRPr>
          </a:p>
        </p:txBody>
      </p:sp>
      <p:sp>
        <p:nvSpPr>
          <p:cNvPr id="7" name="Paragraph 2"/>
          <p:cNvSpPr/>
          <p:nvPr/>
        </p:nvSpPr>
        <p:spPr>
          <a:xfrm>
            <a:off x="714375" y="2756952"/>
            <a:ext cx="5238750" cy="638175"/>
          </a:xfrm>
          <a:prstGeom prst="rect">
            <a:avLst/>
          </a:prstGeom>
          <a:noFill/>
          <a:ln/>
        </p:spPr>
        <p:txBody>
          <a:bodyPr wrap="square" rtlCol="0" anchor="ctr"/>
          <a:lstStyle/>
          <a:p>
            <a:pPr marL="0" indent="0" algn="l">
              <a:buNone/>
            </a:pP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Préparation des données, parallélisation avec PySpark, et déploiement sur des plateformes cloud comme AWS et Google Cloud.</a:t>
            </a:r>
            <a:endParaRPr lang="en-US" sz="1600" dirty="0">
              <a:latin typeface="Times New Roman" panose="02020603050405020304" pitchFamily="18" charset="0"/>
              <a:cs typeface="Times New Roman" panose="02020603050405020304" pitchFamily="18" charset="0"/>
            </a:endParaRPr>
          </a:p>
        </p:txBody>
      </p:sp>
      <p:sp>
        <p:nvSpPr>
          <p:cNvPr id="8" name="Subtitle 3"/>
          <p:cNvSpPr/>
          <p:nvPr/>
        </p:nvSpPr>
        <p:spPr>
          <a:xfrm>
            <a:off x="713423" y="3616525"/>
            <a:ext cx="5238750" cy="445532"/>
          </a:xfrm>
          <a:prstGeom prst="rect">
            <a:avLst/>
          </a:prstGeom>
          <a:noFill/>
          <a:ln/>
        </p:spPr>
        <p:txBody>
          <a:bodyPr wrap="square" rtlCol="0" anchor="ctr"/>
          <a:lstStyle/>
          <a:p>
            <a:pPr marL="0" indent="0" algn="l">
              <a:buNone/>
            </a:pPr>
            <a:r>
              <a:rPr lang="en-US" b="1" dirty="0">
                <a:solidFill>
                  <a:srgbClr val="000000"/>
                </a:solidFill>
                <a:latin typeface="Times New Roman" panose="02020603050405020304" pitchFamily="18" charset="0"/>
                <a:ea typeface="OpenSans-Bold" pitchFamily="34" charset="-122"/>
                <a:cs typeface="Times New Roman" panose="02020603050405020304" pitchFamily="18" charset="0"/>
              </a:rPr>
              <a:t>Compétences clés</a:t>
            </a:r>
            <a:endParaRPr lang="en-US" dirty="0">
              <a:latin typeface="Times New Roman" panose="02020603050405020304" pitchFamily="18" charset="0"/>
              <a:cs typeface="Times New Roman" panose="02020603050405020304" pitchFamily="18" charset="0"/>
            </a:endParaRPr>
          </a:p>
        </p:txBody>
      </p:sp>
      <p:sp>
        <p:nvSpPr>
          <p:cNvPr id="9" name="Paragraph 3"/>
          <p:cNvSpPr/>
          <p:nvPr/>
        </p:nvSpPr>
        <p:spPr>
          <a:xfrm>
            <a:off x="713423" y="3972760"/>
            <a:ext cx="5238750" cy="627578"/>
          </a:xfrm>
          <a:prstGeom prst="rect">
            <a:avLst/>
          </a:prstGeom>
          <a:noFill/>
          <a:ln/>
        </p:spPr>
        <p:txBody>
          <a:bodyPr wrap="square" rtlCol="0" anchor="ctr"/>
          <a:lstStyle/>
          <a:p>
            <a:pPr marL="0" indent="0" algn="l">
              <a:buNone/>
            </a:pP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PySpark, déploiement dans le cloud, mise en production de modèles, gestion des ressources cloud.</a:t>
            </a:r>
            <a:endParaRPr lang="en-US" sz="1600" dirty="0">
              <a:latin typeface="Times New Roman" panose="02020603050405020304" pitchFamily="18" charset="0"/>
              <a:cs typeface="Times New Roman" panose="02020603050405020304" pitchFamily="18" charset="0"/>
            </a:endParaRPr>
          </a:p>
        </p:txBody>
      </p:sp>
      <p:sp>
        <p:nvSpPr>
          <p:cNvPr id="11" name="StaticPath"/>
          <p:cNvSpPr/>
          <p:nvPr/>
        </p:nvSpPr>
        <p:spPr>
          <a:xfrm>
            <a:off x="-1309687" y="3810000"/>
            <a:ext cx="1737360" cy="1737360"/>
          </a:xfrm>
          <a:prstGeom prst="ellipse">
            <a:avLst/>
          </a:prstGeom>
          <a:solidFill>
            <a:srgbClr val="7030A0">
              <a:alpha val="0"/>
            </a:srgbClr>
          </a:solidFill>
          <a:ln w="211667">
            <a:solidFill>
              <a:srgbClr val="7030A0"/>
            </a:solidFill>
            <a:prstDash val="solid"/>
          </a:ln>
        </p:spPr>
        <p:txBody>
          <a:bodyPr/>
          <a:lstStyle/>
          <a:p>
            <a:endParaRPr lang="fr-FR"/>
          </a:p>
        </p:txBody>
      </p:sp>
      <p:sp>
        <p:nvSpPr>
          <p:cNvPr id="12" name="StaticPath"/>
          <p:cNvSpPr/>
          <p:nvPr/>
        </p:nvSpPr>
        <p:spPr>
          <a:xfrm>
            <a:off x="285750" y="204788"/>
            <a:ext cx="482918" cy="482917"/>
          </a:xfrm>
          <a:prstGeom prst="ellipse">
            <a:avLst/>
          </a:prstGeom>
          <a:solidFill>
            <a:srgbClr val="000000"/>
          </a:solidFill>
          <a:ln/>
        </p:spPr>
        <p:txBody>
          <a:bodyPr/>
          <a:lstStyle/>
          <a:p>
            <a:endParaRPr lang="fr-FR"/>
          </a:p>
        </p:txBody>
      </p:sp>
      <p:pic>
        <p:nvPicPr>
          <p:cNvPr id="15" name="Image 14" descr="Une image contenant capture d’écran, dessin humoristique, cercle, Graphique&#10;&#10;Description générée automatiquement">
            <a:extLst>
              <a:ext uri="{FF2B5EF4-FFF2-40B4-BE49-F238E27FC236}">
                <a16:creationId xmlns:a16="http://schemas.microsoft.com/office/drawing/2014/main" id="{7D21F93A-56AD-8C0C-AE81-BE28EE7E500F}"/>
              </a:ext>
            </a:extLst>
          </p:cNvPr>
          <p:cNvPicPr>
            <a:picLocks noChangeAspect="1"/>
          </p:cNvPicPr>
          <p:nvPr/>
        </p:nvPicPr>
        <p:blipFill>
          <a:blip r:embed="rId3"/>
          <a:stretch>
            <a:fillRect/>
          </a:stretch>
        </p:blipFill>
        <p:spPr>
          <a:xfrm>
            <a:off x="6515100" y="1507902"/>
            <a:ext cx="2218689" cy="210862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taticPath"/>
          <p:cNvSpPr/>
          <p:nvPr/>
        </p:nvSpPr>
        <p:spPr>
          <a:xfrm>
            <a:off x="-1151953" y="2346008"/>
            <a:ext cx="5000625" cy="5000625"/>
          </a:xfrm>
          <a:prstGeom prst="ellipse">
            <a:avLst/>
          </a:prstGeom>
          <a:solidFill>
            <a:srgbClr val="7030A0"/>
          </a:solidFill>
          <a:ln>
            <a:solidFill>
              <a:srgbClr val="7030A0"/>
            </a:solidFill>
          </a:ln>
        </p:spPr>
        <p:txBody>
          <a:bodyPr/>
          <a:lstStyle/>
          <a:p>
            <a:endParaRPr lang="fr-FR"/>
          </a:p>
        </p:txBody>
      </p:sp>
      <p:sp>
        <p:nvSpPr>
          <p:cNvPr id="3" name="StaticPath"/>
          <p:cNvSpPr/>
          <p:nvPr/>
        </p:nvSpPr>
        <p:spPr>
          <a:xfrm>
            <a:off x="635889" y="626745"/>
            <a:ext cx="5363528" cy="3866197"/>
          </a:xfrm>
          <a:prstGeom prst="rect">
            <a:avLst/>
          </a:prstGeom>
          <a:solidFill>
            <a:srgbClr val="FFFFFF"/>
          </a:solidFill>
          <a:ln w="21167">
            <a:solidFill>
              <a:srgbClr val="000000"/>
            </a:solidFill>
            <a:prstDash val="solid"/>
          </a:ln>
        </p:spPr>
        <p:txBody>
          <a:bodyPr/>
          <a:lstStyle/>
          <a:p>
            <a:endParaRPr lang="fr-FR"/>
          </a:p>
        </p:txBody>
      </p:sp>
      <p:sp>
        <p:nvSpPr>
          <p:cNvPr id="4" name="Title"/>
          <p:cNvSpPr/>
          <p:nvPr/>
        </p:nvSpPr>
        <p:spPr>
          <a:xfrm rot="-5400000">
            <a:off x="-770168" y="2168152"/>
            <a:ext cx="3671078" cy="807244"/>
          </a:xfrm>
          <a:prstGeom prst="rect">
            <a:avLst/>
          </a:prstGeom>
          <a:noFill/>
          <a:ln/>
        </p:spPr>
        <p:txBody>
          <a:bodyPr wrap="square" rtlCol="0" anchor="ctr"/>
          <a:lstStyle/>
          <a:p>
            <a:pPr marL="0" indent="0" algn="l">
              <a:buNone/>
            </a:pPr>
            <a:r>
              <a:rPr lang="en-US" sz="3200" b="1" dirty="0">
                <a:solidFill>
                  <a:srgbClr val="000000"/>
                </a:solidFill>
                <a:latin typeface="Times New Roman" panose="02020603050405020304" pitchFamily="18" charset="0"/>
                <a:ea typeface="OpenSans-Bold" pitchFamily="34" charset="-122"/>
                <a:cs typeface="Times New Roman" panose="02020603050405020304" pitchFamily="18" charset="0"/>
              </a:rPr>
              <a:t>Ma méthode de travail</a:t>
            </a:r>
            <a:endParaRPr lang="en-US" sz="3200" dirty="0">
              <a:latin typeface="Times New Roman" panose="02020603050405020304" pitchFamily="18" charset="0"/>
              <a:cs typeface="Times New Roman" panose="02020603050405020304" pitchFamily="18" charset="0"/>
            </a:endParaRPr>
          </a:p>
        </p:txBody>
      </p:sp>
      <p:sp>
        <p:nvSpPr>
          <p:cNvPr id="5" name="Form title 1"/>
          <p:cNvSpPr/>
          <p:nvPr/>
        </p:nvSpPr>
        <p:spPr>
          <a:xfrm>
            <a:off x="2322814" y="754904"/>
            <a:ext cx="3547396" cy="236792"/>
          </a:xfrm>
          <a:prstGeom prst="rect">
            <a:avLst/>
          </a:prstGeom>
          <a:noFill/>
          <a:ln/>
        </p:spPr>
        <p:txBody>
          <a:bodyPr wrap="square" rtlCol="0" anchor="ctr"/>
          <a:lstStyle/>
          <a:p>
            <a:pPr marL="0" indent="0" algn="l">
              <a:buNone/>
            </a:pPr>
            <a:r>
              <a:rPr lang="en-US" sz="2000" b="1" dirty="0">
                <a:solidFill>
                  <a:srgbClr val="000000"/>
                </a:solidFill>
                <a:latin typeface="Times New Roman" panose="02020603050405020304" pitchFamily="18" charset="0"/>
                <a:ea typeface="OpenSans-Bold" pitchFamily="34" charset="-122"/>
                <a:cs typeface="Times New Roman" panose="02020603050405020304" pitchFamily="18" charset="0"/>
              </a:rPr>
              <a:t>Approche rigoureuse</a:t>
            </a:r>
            <a:endParaRPr lang="en-US" sz="2000" dirty="0">
              <a:latin typeface="Times New Roman" panose="02020603050405020304" pitchFamily="18" charset="0"/>
              <a:cs typeface="Times New Roman" panose="02020603050405020304" pitchFamily="18" charset="0"/>
            </a:endParaRPr>
          </a:p>
        </p:txBody>
      </p:sp>
      <p:sp>
        <p:nvSpPr>
          <p:cNvPr id="6" name="Form text 1"/>
          <p:cNvSpPr/>
          <p:nvPr/>
        </p:nvSpPr>
        <p:spPr>
          <a:xfrm>
            <a:off x="2298335" y="1393508"/>
            <a:ext cx="3571875" cy="1551861"/>
          </a:xfrm>
          <a:prstGeom prst="rect">
            <a:avLst/>
          </a:prstGeom>
          <a:noFill/>
          <a:ln/>
        </p:spPr>
        <p:txBody>
          <a:bodyPr wrap="square" rtlCol="0" anchor="ctr"/>
          <a:lstStyle/>
          <a:p>
            <a:pPr marL="0" indent="0" algn="l">
              <a:buNone/>
            </a:pP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1. Compréhension du problème </a:t>
            </a:r>
            <a:endParaRPr lang="en-US" sz="1600" dirty="0">
              <a:latin typeface="Times New Roman" panose="02020603050405020304" pitchFamily="18" charset="0"/>
              <a:cs typeface="Times New Roman" panose="02020603050405020304" pitchFamily="18" charset="0"/>
            </a:endParaRPr>
          </a:p>
          <a:p>
            <a:pPr marL="0" indent="0" algn="l">
              <a:buNone/>
            </a:pP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2. Exploration des données </a:t>
            </a:r>
            <a:endParaRPr lang="en-US" sz="1600" dirty="0">
              <a:latin typeface="Times New Roman" panose="02020603050405020304" pitchFamily="18" charset="0"/>
              <a:cs typeface="Times New Roman" panose="02020603050405020304" pitchFamily="18" charset="0"/>
            </a:endParaRPr>
          </a:p>
          <a:p>
            <a:pPr marL="0" indent="0" algn="l">
              <a:buNone/>
            </a:pP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3. Modélisation</a:t>
            </a:r>
            <a:endParaRPr lang="en-US" sz="1600" dirty="0">
              <a:latin typeface="Times New Roman" panose="02020603050405020304" pitchFamily="18" charset="0"/>
              <a:cs typeface="Times New Roman" panose="02020603050405020304" pitchFamily="18" charset="0"/>
            </a:endParaRPr>
          </a:p>
          <a:p>
            <a:pPr marL="0" indent="0" algn="l">
              <a:buNone/>
            </a:pP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4. Communication des résultats</a:t>
            </a:r>
            <a:endParaRPr lang="en-US" sz="1600" dirty="0">
              <a:latin typeface="Times New Roman" panose="02020603050405020304" pitchFamily="18" charset="0"/>
              <a:cs typeface="Times New Roman" panose="02020603050405020304" pitchFamily="18" charset="0"/>
            </a:endParaRPr>
          </a:p>
        </p:txBody>
      </p:sp>
      <p:sp>
        <p:nvSpPr>
          <p:cNvPr id="7" name="Form text 2"/>
          <p:cNvSpPr/>
          <p:nvPr/>
        </p:nvSpPr>
        <p:spPr>
          <a:xfrm>
            <a:off x="2310003" y="3429810"/>
            <a:ext cx="3560207" cy="688848"/>
          </a:xfrm>
          <a:prstGeom prst="rect">
            <a:avLst/>
          </a:prstGeom>
          <a:noFill/>
          <a:ln/>
        </p:spPr>
        <p:txBody>
          <a:bodyPr wrap="square" rtlCol="0" anchor="ctr"/>
          <a:lstStyle/>
          <a:p>
            <a:pPr marL="0" indent="0" algn="l">
              <a:buNone/>
            </a:pP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Outils utilisés : Anaconda, Vs Conde, Python, </a:t>
            </a:r>
            <a:r>
              <a:rPr lang="en-US" sz="1600" dirty="0" err="1">
                <a:solidFill>
                  <a:srgbClr val="000000"/>
                </a:solidFill>
                <a:latin typeface="Times New Roman" panose="02020603050405020304" pitchFamily="18" charset="0"/>
                <a:ea typeface="OpenSans-Regular" pitchFamily="34" charset="-122"/>
                <a:cs typeface="Times New Roman" panose="02020603050405020304" pitchFamily="18" charset="0"/>
              </a:rPr>
              <a:t>Jupyter</a:t>
            </a: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 Notebook</a:t>
            </a:r>
            <a:endParaRPr lang="en-US" sz="1600" dirty="0">
              <a:latin typeface="Times New Roman" panose="02020603050405020304" pitchFamily="18" charset="0"/>
              <a:cs typeface="Times New Roman" panose="02020603050405020304" pitchFamily="18" charset="0"/>
            </a:endParaRPr>
          </a:p>
        </p:txBody>
      </p:sp>
      <p:sp>
        <p:nvSpPr>
          <p:cNvPr id="8" name="StaticPath"/>
          <p:cNvSpPr/>
          <p:nvPr/>
        </p:nvSpPr>
        <p:spPr>
          <a:xfrm>
            <a:off x="2559320" y="3193828"/>
            <a:ext cx="3074670" cy="37148"/>
          </a:xfrm>
          <a:prstGeom prst="rect">
            <a:avLst/>
          </a:prstGeom>
          <a:solidFill>
            <a:srgbClr val="7030A0"/>
          </a:solidFill>
          <a:ln/>
        </p:spPr>
        <p:txBody>
          <a:bodyPr/>
          <a:lstStyle/>
          <a:p>
            <a:endParaRPr lang="fr-FR"/>
          </a:p>
        </p:txBody>
      </p:sp>
      <p:sp>
        <p:nvSpPr>
          <p:cNvPr id="10" name="StaticPath"/>
          <p:cNvSpPr/>
          <p:nvPr/>
        </p:nvSpPr>
        <p:spPr>
          <a:xfrm>
            <a:off x="7188327" y="-1904238"/>
            <a:ext cx="2694623" cy="2694623"/>
          </a:xfrm>
          <a:prstGeom prst="ellipse">
            <a:avLst/>
          </a:prstGeom>
          <a:solidFill>
            <a:srgbClr val="000000">
              <a:alpha val="0"/>
            </a:srgbClr>
          </a:solidFill>
          <a:ln w="423333">
            <a:solidFill>
              <a:srgbClr val="7030A0"/>
            </a:solidFill>
            <a:prstDash val="solid"/>
          </a:ln>
        </p:spPr>
        <p:txBody>
          <a:bodyPr/>
          <a:lstStyle/>
          <a:p>
            <a:endParaRPr lang="fr-FR"/>
          </a:p>
        </p:txBody>
      </p:sp>
      <p:pic>
        <p:nvPicPr>
          <p:cNvPr id="12" name="Image 11" descr="Une image contenant Appareils électroniques, cercle, Ingénierie électronique, vitesse&#10;&#10;Description générée automatiquement">
            <a:extLst>
              <a:ext uri="{FF2B5EF4-FFF2-40B4-BE49-F238E27FC236}">
                <a16:creationId xmlns:a16="http://schemas.microsoft.com/office/drawing/2014/main" id="{646311EF-88EA-84F3-B191-B2D1A6915303}"/>
              </a:ext>
            </a:extLst>
          </p:cNvPr>
          <p:cNvPicPr>
            <a:picLocks noChangeAspect="1"/>
          </p:cNvPicPr>
          <p:nvPr/>
        </p:nvPicPr>
        <p:blipFill>
          <a:blip r:embed="rId3"/>
          <a:stretch>
            <a:fillRect/>
          </a:stretch>
        </p:blipFill>
        <p:spPr>
          <a:xfrm>
            <a:off x="6840427" y="2829258"/>
            <a:ext cx="2179017" cy="218479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taticPath"/>
          <p:cNvSpPr/>
          <p:nvPr/>
        </p:nvSpPr>
        <p:spPr>
          <a:xfrm>
            <a:off x="-842581" y="437150"/>
            <a:ext cx="4014788" cy="4014788"/>
          </a:xfrm>
          <a:prstGeom prst="ellipse">
            <a:avLst/>
          </a:prstGeom>
          <a:solidFill>
            <a:srgbClr val="000000">
              <a:alpha val="4000"/>
            </a:srgbClr>
          </a:solidFill>
          <a:ln/>
        </p:spPr>
        <p:txBody>
          <a:bodyPr/>
          <a:lstStyle/>
          <a:p>
            <a:endParaRPr lang="fr-FR"/>
          </a:p>
        </p:txBody>
      </p:sp>
      <p:sp>
        <p:nvSpPr>
          <p:cNvPr id="3" name="Title"/>
          <p:cNvSpPr/>
          <p:nvPr/>
        </p:nvSpPr>
        <p:spPr>
          <a:xfrm>
            <a:off x="285417" y="1776366"/>
            <a:ext cx="2168223" cy="1207104"/>
          </a:xfrm>
          <a:prstGeom prst="rect">
            <a:avLst/>
          </a:prstGeom>
          <a:noFill/>
          <a:ln/>
        </p:spPr>
        <p:txBody>
          <a:bodyPr wrap="square" rtlCol="0" anchor="ctr"/>
          <a:lstStyle/>
          <a:p>
            <a:pPr marL="0" indent="0" algn="l">
              <a:buNone/>
            </a:pPr>
            <a:r>
              <a:rPr lang="en-US" sz="3600" b="1" dirty="0">
                <a:solidFill>
                  <a:srgbClr val="000000"/>
                </a:solidFill>
                <a:latin typeface="Times New Roman" panose="02020603050405020304" pitchFamily="18" charset="0"/>
                <a:ea typeface="OpenSans-Bold" pitchFamily="34" charset="-122"/>
                <a:cs typeface="Times New Roman" panose="02020603050405020304" pitchFamily="18" charset="0"/>
              </a:rPr>
              <a:t>Ce qui me motive</a:t>
            </a:r>
            <a:endParaRPr lang="en-US" sz="3600" dirty="0">
              <a:latin typeface="Times New Roman" panose="02020603050405020304" pitchFamily="18" charset="0"/>
              <a:cs typeface="Times New Roman" panose="02020603050405020304" pitchFamily="18" charset="0"/>
            </a:endParaRPr>
          </a:p>
        </p:txBody>
      </p:sp>
      <p:sp>
        <p:nvSpPr>
          <p:cNvPr id="4" name="StaticPath"/>
          <p:cNvSpPr/>
          <p:nvPr/>
        </p:nvSpPr>
        <p:spPr>
          <a:xfrm>
            <a:off x="6677739" y="195072"/>
            <a:ext cx="911543" cy="911543"/>
          </a:xfrm>
          <a:prstGeom prst="ellipse">
            <a:avLst/>
          </a:prstGeom>
          <a:solidFill>
            <a:srgbClr val="000000"/>
          </a:solidFill>
          <a:ln/>
        </p:spPr>
        <p:txBody>
          <a:bodyPr/>
          <a:lstStyle/>
          <a:p>
            <a:endParaRPr lang="fr-FR"/>
          </a:p>
        </p:txBody>
      </p:sp>
      <p:sp>
        <p:nvSpPr>
          <p:cNvPr id="5" name="StaticPath"/>
          <p:cNvSpPr/>
          <p:nvPr/>
        </p:nvSpPr>
        <p:spPr>
          <a:xfrm>
            <a:off x="7963376" y="4002548"/>
            <a:ext cx="677228" cy="677228"/>
          </a:xfrm>
          <a:prstGeom prst="ellipse">
            <a:avLst/>
          </a:prstGeom>
          <a:solidFill>
            <a:srgbClr val="7030A0"/>
          </a:solidFill>
          <a:ln>
            <a:solidFill>
              <a:srgbClr val="7030A0"/>
            </a:solidFill>
          </a:ln>
        </p:spPr>
        <p:txBody>
          <a:bodyPr/>
          <a:lstStyle/>
          <a:p>
            <a:endParaRPr lang="fr-FR"/>
          </a:p>
        </p:txBody>
      </p:sp>
      <p:sp>
        <p:nvSpPr>
          <p:cNvPr id="6" name="StaticPath"/>
          <p:cNvSpPr/>
          <p:nvPr/>
        </p:nvSpPr>
        <p:spPr>
          <a:xfrm>
            <a:off x="-1162717" y="-991076"/>
            <a:ext cx="2514600" cy="2514600"/>
          </a:xfrm>
          <a:prstGeom prst="ellipse">
            <a:avLst/>
          </a:prstGeom>
          <a:solidFill>
            <a:srgbClr val="7030A0">
              <a:alpha val="0"/>
            </a:srgbClr>
          </a:solidFill>
          <a:ln w="423333">
            <a:solidFill>
              <a:srgbClr val="7030A0"/>
            </a:solidFill>
            <a:prstDash val="solid"/>
          </a:ln>
        </p:spPr>
        <p:txBody>
          <a:bodyPr/>
          <a:lstStyle/>
          <a:p>
            <a:endParaRPr lang="fr-FR"/>
          </a:p>
        </p:txBody>
      </p:sp>
      <p:sp>
        <p:nvSpPr>
          <p:cNvPr id="8" name="Text"/>
          <p:cNvSpPr/>
          <p:nvPr/>
        </p:nvSpPr>
        <p:spPr>
          <a:xfrm>
            <a:off x="4861561" y="2192368"/>
            <a:ext cx="3142678" cy="1810179"/>
          </a:xfrm>
          <a:prstGeom prst="rect">
            <a:avLst/>
          </a:prstGeom>
          <a:noFill/>
          <a:ln/>
        </p:spPr>
        <p:txBody>
          <a:bodyPr wrap="square" rtlCol="0" anchor="ctr"/>
          <a:lstStyle/>
          <a:p>
            <a:pPr marL="0" indent="0" algn="l">
              <a:buNone/>
            </a:pP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Au-delà de l'aspect technique, je suis passionnée par l'impact des données dans le monde actuel, aidant à transformer des informations en stratégies tangibles pour optimiser les services et anticiper les besoins.</a:t>
            </a:r>
            <a:endParaRPr lang="en-US" sz="1600" dirty="0">
              <a:latin typeface="Times New Roman" panose="02020603050405020304" pitchFamily="18" charset="0"/>
              <a:cs typeface="Times New Roman" panose="02020603050405020304" pitchFamily="18" charset="0"/>
            </a:endParaRPr>
          </a:p>
        </p:txBody>
      </p:sp>
      <p:sp>
        <p:nvSpPr>
          <p:cNvPr id="9" name="Question"/>
          <p:cNvSpPr/>
          <p:nvPr/>
        </p:nvSpPr>
        <p:spPr>
          <a:xfrm>
            <a:off x="4754880" y="1518428"/>
            <a:ext cx="3034713" cy="258318"/>
          </a:xfrm>
          <a:prstGeom prst="rect">
            <a:avLst/>
          </a:prstGeom>
          <a:noFill/>
          <a:ln/>
        </p:spPr>
        <p:txBody>
          <a:bodyPr wrap="square" rtlCol="0" anchor="ctr"/>
          <a:lstStyle/>
          <a:p>
            <a:pPr marL="0" indent="0" algn="ctr">
              <a:buNone/>
            </a:pP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Qu'est-ce qui inspire mon travail ?</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taticPath"/>
          <p:cNvSpPr/>
          <p:nvPr/>
        </p:nvSpPr>
        <p:spPr>
          <a:xfrm>
            <a:off x="120206" y="0"/>
            <a:ext cx="902970" cy="902970"/>
          </a:xfrm>
          <a:prstGeom prst="ellipse">
            <a:avLst/>
          </a:prstGeom>
          <a:solidFill>
            <a:srgbClr val="7030A0">
              <a:alpha val="0"/>
            </a:srgbClr>
          </a:solidFill>
          <a:ln w="169333">
            <a:solidFill>
              <a:srgbClr val="7030A0"/>
            </a:solidFill>
            <a:prstDash val="solid"/>
          </a:ln>
        </p:spPr>
        <p:txBody>
          <a:bodyPr/>
          <a:lstStyle/>
          <a:p>
            <a:endParaRPr lang="fr-FR"/>
          </a:p>
        </p:txBody>
      </p:sp>
      <p:sp>
        <p:nvSpPr>
          <p:cNvPr id="3" name="Title"/>
          <p:cNvSpPr/>
          <p:nvPr/>
        </p:nvSpPr>
        <p:spPr>
          <a:xfrm>
            <a:off x="2428875" y="274987"/>
            <a:ext cx="4286250" cy="543544"/>
          </a:xfrm>
          <a:prstGeom prst="rect">
            <a:avLst/>
          </a:prstGeom>
          <a:noFill/>
          <a:ln/>
        </p:spPr>
        <p:txBody>
          <a:bodyPr wrap="square" rtlCol="0" anchor="ctr"/>
          <a:lstStyle/>
          <a:p>
            <a:pPr marL="0" indent="0" algn="ctr">
              <a:buNone/>
            </a:pPr>
            <a:r>
              <a:rPr lang="en-US" sz="3200" b="1" dirty="0">
                <a:solidFill>
                  <a:srgbClr val="000000"/>
                </a:solidFill>
                <a:latin typeface="Times New Roman" panose="02020603050405020304" pitchFamily="18" charset="0"/>
                <a:ea typeface="OpenSans-Bold" pitchFamily="34" charset="-122"/>
                <a:cs typeface="Times New Roman" panose="02020603050405020304" pitchFamily="18" charset="0"/>
              </a:rPr>
              <a:t>Contactez-moi</a:t>
            </a:r>
            <a:endParaRPr lang="en-US" sz="3200" dirty="0">
              <a:latin typeface="Times New Roman" panose="02020603050405020304" pitchFamily="18" charset="0"/>
              <a:cs typeface="Times New Roman" panose="02020603050405020304" pitchFamily="18" charset="0"/>
            </a:endParaRPr>
          </a:p>
        </p:txBody>
      </p:sp>
      <p:sp>
        <p:nvSpPr>
          <p:cNvPr id="4" name="StaticPath"/>
          <p:cNvSpPr/>
          <p:nvPr/>
        </p:nvSpPr>
        <p:spPr>
          <a:xfrm>
            <a:off x="8304324" y="214312"/>
            <a:ext cx="602933" cy="602933"/>
          </a:xfrm>
          <a:prstGeom prst="ellipse">
            <a:avLst/>
          </a:prstGeom>
          <a:solidFill>
            <a:srgbClr val="7030A0"/>
          </a:solidFill>
          <a:ln>
            <a:solidFill>
              <a:srgbClr val="7030A0"/>
            </a:solidFill>
          </a:ln>
        </p:spPr>
        <p:txBody>
          <a:bodyPr/>
          <a:lstStyle/>
          <a:p>
            <a:endParaRPr lang="fr-FR"/>
          </a:p>
        </p:txBody>
      </p:sp>
      <p:sp>
        <p:nvSpPr>
          <p:cNvPr id="5" name="StaticPath"/>
          <p:cNvSpPr/>
          <p:nvPr/>
        </p:nvSpPr>
        <p:spPr>
          <a:xfrm>
            <a:off x="382379" y="1105815"/>
            <a:ext cx="2271713" cy="1594485"/>
          </a:xfrm>
          <a:prstGeom prst="rect">
            <a:avLst/>
          </a:prstGeom>
          <a:solidFill>
            <a:srgbClr val="7030A0"/>
          </a:solidFill>
          <a:ln w="12700">
            <a:solidFill>
              <a:srgbClr val="000000"/>
            </a:solidFill>
            <a:prstDash val="solid"/>
          </a:ln>
        </p:spPr>
        <p:txBody>
          <a:bodyPr/>
          <a:lstStyle/>
          <a:p>
            <a:endParaRPr lang="fr-FR"/>
          </a:p>
        </p:txBody>
      </p:sp>
      <p:sp>
        <p:nvSpPr>
          <p:cNvPr id="6" name="StaticPath"/>
          <p:cNvSpPr/>
          <p:nvPr/>
        </p:nvSpPr>
        <p:spPr>
          <a:xfrm>
            <a:off x="3316009" y="1570316"/>
            <a:ext cx="2271713" cy="1594485"/>
          </a:xfrm>
          <a:prstGeom prst="rect">
            <a:avLst/>
          </a:prstGeom>
          <a:solidFill>
            <a:srgbClr val="7030A0"/>
          </a:solidFill>
          <a:ln w="12700">
            <a:solidFill>
              <a:srgbClr val="000000"/>
            </a:solidFill>
            <a:prstDash val="solid"/>
          </a:ln>
        </p:spPr>
        <p:txBody>
          <a:bodyPr/>
          <a:lstStyle/>
          <a:p>
            <a:endParaRPr lang="fr-FR"/>
          </a:p>
        </p:txBody>
      </p:sp>
      <p:sp>
        <p:nvSpPr>
          <p:cNvPr id="7" name="StaticPath"/>
          <p:cNvSpPr/>
          <p:nvPr/>
        </p:nvSpPr>
        <p:spPr>
          <a:xfrm>
            <a:off x="6249639" y="2051995"/>
            <a:ext cx="2271713" cy="1594485"/>
          </a:xfrm>
          <a:prstGeom prst="rect">
            <a:avLst/>
          </a:prstGeom>
          <a:solidFill>
            <a:srgbClr val="7030A0"/>
          </a:solidFill>
          <a:ln w="12700">
            <a:solidFill>
              <a:srgbClr val="000000"/>
            </a:solidFill>
            <a:prstDash val="solid"/>
          </a:ln>
        </p:spPr>
        <p:txBody>
          <a:bodyPr/>
          <a:lstStyle/>
          <a:p>
            <a:endParaRPr lang="fr-FR"/>
          </a:p>
        </p:txBody>
      </p:sp>
      <p:sp>
        <p:nvSpPr>
          <p:cNvPr id="8" name="Form title 1"/>
          <p:cNvSpPr/>
          <p:nvPr/>
        </p:nvSpPr>
        <p:spPr>
          <a:xfrm>
            <a:off x="376689" y="1623249"/>
            <a:ext cx="2065828" cy="606186"/>
          </a:xfrm>
          <a:prstGeom prst="rect">
            <a:avLst/>
          </a:prstGeom>
          <a:noFill/>
          <a:ln/>
        </p:spPr>
        <p:txBody>
          <a:bodyPr wrap="square" rtlCol="0" anchor="ctr"/>
          <a:lstStyle/>
          <a:p>
            <a:pPr marL="0" indent="0" algn="ctr">
              <a:buNone/>
            </a:pPr>
            <a:r>
              <a:rPr lang="en-US" sz="2400" b="1" dirty="0">
                <a:solidFill>
                  <a:schemeClr val="bg1"/>
                </a:solidFill>
                <a:latin typeface="Times New Roman" panose="02020603050405020304" pitchFamily="18" charset="0"/>
                <a:ea typeface="OpenSans-Bold" pitchFamily="34" charset="-122"/>
                <a:cs typeface="Times New Roman" panose="02020603050405020304" pitchFamily="18" charset="0"/>
              </a:rPr>
              <a:t>Email</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9" name="Form title 2"/>
          <p:cNvSpPr/>
          <p:nvPr/>
        </p:nvSpPr>
        <p:spPr>
          <a:xfrm>
            <a:off x="3370121" y="1992065"/>
            <a:ext cx="2065828" cy="606186"/>
          </a:xfrm>
          <a:prstGeom prst="rect">
            <a:avLst/>
          </a:prstGeom>
          <a:noFill/>
          <a:ln/>
        </p:spPr>
        <p:txBody>
          <a:bodyPr wrap="square" rtlCol="0" anchor="ctr"/>
          <a:lstStyle/>
          <a:p>
            <a:pPr marL="0" indent="0" algn="ctr">
              <a:buNone/>
            </a:pPr>
            <a:r>
              <a:rPr lang="en-US" sz="2400" b="1" dirty="0">
                <a:solidFill>
                  <a:schemeClr val="bg1"/>
                </a:solidFill>
                <a:latin typeface="Times New Roman" panose="02020603050405020304" pitchFamily="18" charset="0"/>
                <a:ea typeface="OpenSans-Bold" pitchFamily="34" charset="-122"/>
                <a:cs typeface="Times New Roman" panose="02020603050405020304" pitchFamily="18" charset="0"/>
              </a:rPr>
              <a:t>Linkedin</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0" name="Form title 3"/>
          <p:cNvSpPr/>
          <p:nvPr/>
        </p:nvSpPr>
        <p:spPr>
          <a:xfrm>
            <a:off x="6352581" y="2546144"/>
            <a:ext cx="2065828" cy="606186"/>
          </a:xfrm>
          <a:prstGeom prst="rect">
            <a:avLst/>
          </a:prstGeom>
          <a:noFill/>
          <a:ln/>
        </p:spPr>
        <p:txBody>
          <a:bodyPr wrap="square" rtlCol="0" anchor="ctr"/>
          <a:lstStyle/>
          <a:p>
            <a:pPr marL="0" indent="0" algn="ctr">
              <a:buNone/>
            </a:pPr>
            <a:r>
              <a:rPr lang="en-US" sz="2400" b="1" dirty="0">
                <a:solidFill>
                  <a:schemeClr val="bg1"/>
                </a:solidFill>
                <a:latin typeface="Times New Roman" panose="02020603050405020304" pitchFamily="18" charset="0"/>
                <a:ea typeface="OpenSans-Bold" pitchFamily="34" charset="-122"/>
                <a:cs typeface="Times New Roman" panose="02020603050405020304" pitchFamily="18" charset="0"/>
              </a:rPr>
              <a:t>GitHub</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1" name="Form text 1"/>
          <p:cNvSpPr/>
          <p:nvPr/>
        </p:nvSpPr>
        <p:spPr>
          <a:xfrm>
            <a:off x="306371" y="2890800"/>
            <a:ext cx="2347721" cy="315563"/>
          </a:xfrm>
          <a:prstGeom prst="rect">
            <a:avLst/>
          </a:prstGeom>
          <a:noFill/>
          <a:ln/>
        </p:spPr>
        <p:txBody>
          <a:bodyPr wrap="square" rtlCol="0" anchor="ctr"/>
          <a:lstStyle/>
          <a:p>
            <a:pPr marL="0" indent="0" algn="ctr">
              <a:buNone/>
            </a:pPr>
            <a:r>
              <a:rPr lang="en-US" sz="1300" dirty="0">
                <a:solidFill>
                  <a:srgbClr val="000000"/>
                </a:solidFill>
                <a:latin typeface="Times New Roman" panose="02020603050405020304" pitchFamily="18" charset="0"/>
                <a:ea typeface="OpenSans-Regular" pitchFamily="34" charset="-122"/>
                <a:cs typeface="Times New Roman" panose="02020603050405020304" pitchFamily="18" charset="0"/>
              </a:rPr>
              <a:t>Soraya27.</a:t>
            </a:r>
            <a:r>
              <a:rPr lang="en-US" sz="1400" dirty="0">
                <a:solidFill>
                  <a:srgbClr val="000000"/>
                </a:solidFill>
                <a:latin typeface="Times New Roman" panose="02020603050405020304" pitchFamily="18" charset="0"/>
                <a:ea typeface="OpenSans-Regular" pitchFamily="34" charset="-122"/>
                <a:cs typeface="Times New Roman" panose="02020603050405020304" pitchFamily="18" charset="0"/>
              </a:rPr>
              <a:t>dl</a:t>
            </a:r>
            <a:r>
              <a:rPr lang="en-US" sz="1300" dirty="0">
                <a:solidFill>
                  <a:srgbClr val="000000"/>
                </a:solidFill>
                <a:latin typeface="Times New Roman" panose="02020603050405020304" pitchFamily="18" charset="0"/>
                <a:ea typeface="OpenSans-Regular" pitchFamily="34" charset="-122"/>
                <a:cs typeface="Times New Roman" panose="02020603050405020304" pitchFamily="18" charset="0"/>
              </a:rPr>
              <a:t>@gmail.com</a:t>
            </a:r>
            <a:endParaRPr lang="en-US" sz="1300" dirty="0">
              <a:latin typeface="Times New Roman" panose="02020603050405020304" pitchFamily="18" charset="0"/>
              <a:cs typeface="Times New Roman" panose="02020603050405020304" pitchFamily="18" charset="0"/>
            </a:endParaRPr>
          </a:p>
        </p:txBody>
      </p:sp>
      <p:sp>
        <p:nvSpPr>
          <p:cNvPr id="12" name="Form text 2"/>
          <p:cNvSpPr/>
          <p:nvPr/>
        </p:nvSpPr>
        <p:spPr>
          <a:xfrm>
            <a:off x="3886259" y="3335656"/>
            <a:ext cx="1033551" cy="410194"/>
          </a:xfrm>
          <a:prstGeom prst="rect">
            <a:avLst/>
          </a:prstGeom>
          <a:noFill/>
          <a:ln/>
        </p:spPr>
        <p:txBody>
          <a:bodyPr wrap="square" rtlCol="0" anchor="ctr"/>
          <a:lstStyle/>
          <a:p>
            <a:pPr algn="ctr"/>
            <a:r>
              <a:rPr lang="fr-FR" sz="1400" dirty="0" err="1">
                <a:latin typeface="Times New Roman" panose="02020603050405020304" pitchFamily="18" charset="0"/>
                <a:cs typeface="Times New Roman" panose="02020603050405020304" pitchFamily="18" charset="0"/>
                <a:hlinkClick r:id="rId3"/>
              </a:rPr>
              <a:t>linkedin</a:t>
            </a:r>
            <a:endParaRPr lang="fr-FR" sz="1400" dirty="0">
              <a:latin typeface="Times New Roman" panose="02020603050405020304" pitchFamily="18" charset="0"/>
              <a:cs typeface="Times New Roman" panose="02020603050405020304" pitchFamily="18" charset="0"/>
            </a:endParaRPr>
          </a:p>
          <a:p>
            <a:pPr marL="0" indent="0" algn="ctr">
              <a:buNone/>
            </a:pPr>
            <a:endParaRPr lang="en-US" sz="1300" dirty="0">
              <a:latin typeface="Times New Roman" panose="02020603050405020304" pitchFamily="18" charset="0"/>
              <a:cs typeface="Times New Roman" panose="02020603050405020304" pitchFamily="18" charset="0"/>
            </a:endParaRPr>
          </a:p>
        </p:txBody>
      </p:sp>
      <p:sp>
        <p:nvSpPr>
          <p:cNvPr id="14" name="StaticPath"/>
          <p:cNvSpPr/>
          <p:nvPr/>
        </p:nvSpPr>
        <p:spPr>
          <a:xfrm>
            <a:off x="782002" y="4619625"/>
            <a:ext cx="1685925" cy="71438"/>
          </a:xfrm>
          <a:prstGeom prst="rect">
            <a:avLst/>
          </a:prstGeom>
          <a:solidFill>
            <a:srgbClr val="7030A0"/>
          </a:solidFill>
          <a:ln/>
        </p:spPr>
        <p:txBody>
          <a:bodyPr/>
          <a:lstStyle/>
          <a:p>
            <a:endParaRPr lang="fr-FR"/>
          </a:p>
        </p:txBody>
      </p:sp>
      <p:sp>
        <p:nvSpPr>
          <p:cNvPr id="15" name="StaticPath"/>
          <p:cNvSpPr/>
          <p:nvPr/>
        </p:nvSpPr>
        <p:spPr>
          <a:xfrm>
            <a:off x="3729038" y="4619625"/>
            <a:ext cx="1685925" cy="71438"/>
          </a:xfrm>
          <a:prstGeom prst="rect">
            <a:avLst/>
          </a:prstGeom>
          <a:solidFill>
            <a:srgbClr val="7030A0"/>
          </a:solidFill>
          <a:ln/>
        </p:spPr>
        <p:txBody>
          <a:bodyPr/>
          <a:lstStyle/>
          <a:p>
            <a:endParaRPr lang="fr-FR"/>
          </a:p>
        </p:txBody>
      </p:sp>
      <p:sp>
        <p:nvSpPr>
          <p:cNvPr id="16" name="StaticPath"/>
          <p:cNvSpPr/>
          <p:nvPr/>
        </p:nvSpPr>
        <p:spPr>
          <a:xfrm>
            <a:off x="6662928" y="4619625"/>
            <a:ext cx="1685925" cy="71438"/>
          </a:xfrm>
          <a:prstGeom prst="rect">
            <a:avLst/>
          </a:prstGeom>
          <a:solidFill>
            <a:srgbClr val="7030A0"/>
          </a:solidFill>
          <a:ln/>
        </p:spPr>
        <p:txBody>
          <a:bodyPr/>
          <a:lstStyle/>
          <a:p>
            <a:endParaRPr lang="fr-FR"/>
          </a:p>
        </p:txBody>
      </p:sp>
      <p:sp>
        <p:nvSpPr>
          <p:cNvPr id="18" name="ZoneTexte 17">
            <a:extLst>
              <a:ext uri="{FF2B5EF4-FFF2-40B4-BE49-F238E27FC236}">
                <a16:creationId xmlns:a16="http://schemas.microsoft.com/office/drawing/2014/main" id="{2DCA8C2B-DD46-6036-C24A-2A46F5892722}"/>
              </a:ext>
            </a:extLst>
          </p:cNvPr>
          <p:cNvSpPr txBox="1"/>
          <p:nvPr/>
        </p:nvSpPr>
        <p:spPr>
          <a:xfrm>
            <a:off x="6511624" y="3745850"/>
            <a:ext cx="1906785" cy="307777"/>
          </a:xfrm>
          <a:prstGeom prst="rect">
            <a:avLst/>
          </a:prstGeom>
          <a:noFill/>
        </p:spPr>
        <p:txBody>
          <a:bodyPr wrap="square">
            <a:spAutoFit/>
          </a:bodyPr>
          <a:lstStyle/>
          <a:p>
            <a:pPr marL="0" indent="0" algn="ctr">
              <a:buNone/>
            </a:pPr>
            <a:r>
              <a:rPr lang="en-US" sz="1400" dirty="0" err="1">
                <a:latin typeface="Times New Roman" panose="02020603050405020304" pitchFamily="18" charset="0"/>
                <a:ea typeface="OpenSans-Bold" pitchFamily="34" charset="-122"/>
                <a:cs typeface="Times New Roman" panose="02020603050405020304" pitchFamily="18" charset="0"/>
                <a:hlinkClick r:id="rId4"/>
              </a:rPr>
              <a:t>Projets</a:t>
            </a:r>
            <a:r>
              <a:rPr lang="en-US" sz="1400" dirty="0">
                <a:latin typeface="Times New Roman" panose="02020603050405020304" pitchFamily="18" charset="0"/>
                <a:ea typeface="OpenSans-Bold" pitchFamily="34" charset="-122"/>
                <a:cs typeface="Times New Roman" panose="02020603050405020304" pitchFamily="18" charset="0"/>
                <a:hlinkClick r:id="rId4"/>
              </a:rPr>
              <a:t> </a:t>
            </a:r>
            <a:r>
              <a:rPr lang="en-US" sz="1400" dirty="0" err="1">
                <a:latin typeface="Times New Roman" panose="02020603050405020304" pitchFamily="18" charset="0"/>
                <a:ea typeface="OpenSans-Bold" pitchFamily="34" charset="-122"/>
                <a:cs typeface="Times New Roman" panose="02020603050405020304" pitchFamily="18" charset="0"/>
                <a:hlinkClick r:id="rId4"/>
              </a:rPr>
              <a:t>réalisés</a:t>
            </a:r>
            <a:endParaRPr lang="en-US" sz="1400" dirty="0">
              <a:latin typeface="Times New Roman" panose="02020603050405020304" pitchFamily="18" charset="0"/>
              <a:ea typeface="OpenSans-Bold" pitchFamily="34"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243D0A-7716-93FC-12CF-AC36CF66BFCE}"/>
              </a:ext>
            </a:extLst>
          </p:cNvPr>
          <p:cNvSpPr>
            <a:spLocks noGrp="1"/>
          </p:cNvSpPr>
          <p:nvPr>
            <p:ph type="title"/>
          </p:nvPr>
        </p:nvSpPr>
        <p:spPr>
          <a:xfrm>
            <a:off x="1174429" y="659510"/>
            <a:ext cx="1446851" cy="315850"/>
          </a:xfrm>
        </p:spPr>
        <p:txBody>
          <a:bodyPr>
            <a:normAutofit/>
          </a:bodyPr>
          <a:lstStyle/>
          <a:p>
            <a:pPr algn="l"/>
            <a:r>
              <a:rPr lang="fr-FR" sz="2000" b="1" dirty="0">
                <a:latin typeface="Times New Roman" panose="02020603050405020304" pitchFamily="18" charset="0"/>
                <a:cs typeface="Times New Roman" panose="02020603050405020304" pitchFamily="18" charset="0"/>
              </a:rPr>
              <a:t>Introduction</a:t>
            </a:r>
            <a:endParaRPr lang="fr-FR" sz="2000" dirty="0">
              <a:latin typeface="Times New Roman" panose="02020603050405020304" pitchFamily="18" charset="0"/>
              <a:cs typeface="Times New Roman" panose="02020603050405020304" pitchFamily="18" charset="0"/>
            </a:endParaRPr>
          </a:p>
        </p:txBody>
      </p:sp>
      <p:sp>
        <p:nvSpPr>
          <p:cNvPr id="3" name="Espace réservé du texte 2">
            <a:extLst>
              <a:ext uri="{FF2B5EF4-FFF2-40B4-BE49-F238E27FC236}">
                <a16:creationId xmlns:a16="http://schemas.microsoft.com/office/drawing/2014/main" id="{9F0CF664-00E2-96FF-737A-748F7C1C3D1E}"/>
              </a:ext>
            </a:extLst>
          </p:cNvPr>
          <p:cNvSpPr>
            <a:spLocks noGrp="1"/>
          </p:cNvSpPr>
          <p:nvPr>
            <p:ph type="body" idx="1"/>
          </p:nvPr>
        </p:nvSpPr>
        <p:spPr>
          <a:xfrm>
            <a:off x="706749" y="1222692"/>
            <a:ext cx="6887057" cy="2537461"/>
          </a:xfrm>
        </p:spPr>
        <p:txBody>
          <a:bodyPr>
            <a:normAutofit/>
          </a:bodyPr>
          <a:lstStyle/>
          <a:p>
            <a:pPr marL="127000" indent="0" algn="just">
              <a:lnSpc>
                <a:spcPct val="120000"/>
              </a:lnSpc>
              <a:buNone/>
            </a:pPr>
            <a:r>
              <a:rPr lang="fr-FR" sz="1600" dirty="0">
                <a:latin typeface="Times New Roman" panose="02020603050405020304" pitchFamily="18" charset="0"/>
                <a:cs typeface="Times New Roman" panose="02020603050405020304" pitchFamily="18" charset="0"/>
              </a:rPr>
              <a:t>	Dotée d'une formation approfondie en data science, j'ai acquis un éventail de compétences me permettant d'aborder chaque projet avec une méthodologie rigoureuse. Mon parcours m'a permis de maîtriser des étapes essentielles, telles que le prétraitement des données, l'ingénierie des caractéristiques, ainsi que la mise en œuvre de modèles avancés en machine </a:t>
            </a:r>
            <a:r>
              <a:rPr lang="fr-FR" sz="1600" dirty="0" err="1">
                <a:latin typeface="Times New Roman" panose="02020603050405020304" pitchFamily="18" charset="0"/>
                <a:cs typeface="Times New Roman" panose="02020603050405020304" pitchFamily="18" charset="0"/>
              </a:rPr>
              <a:t>learning</a:t>
            </a:r>
            <a:r>
              <a:rPr lang="fr-FR" sz="1600" dirty="0">
                <a:latin typeface="Times New Roman" panose="02020603050405020304" pitchFamily="18" charset="0"/>
                <a:cs typeface="Times New Roman" panose="02020603050405020304" pitchFamily="18" charset="0"/>
              </a:rPr>
              <a:t> et </a:t>
            </a:r>
            <a:r>
              <a:rPr lang="fr-FR" sz="1600" dirty="0" err="1">
                <a:latin typeface="Times New Roman" panose="02020603050405020304" pitchFamily="18" charset="0"/>
                <a:cs typeface="Times New Roman" panose="02020603050405020304" pitchFamily="18" charset="0"/>
              </a:rPr>
              <a:t>deep</a:t>
            </a:r>
            <a:r>
              <a:rPr lang="fr-FR" sz="1600" dirty="0">
                <a:latin typeface="Times New Roman" panose="02020603050405020304" pitchFamily="18" charset="0"/>
                <a:cs typeface="Times New Roman" panose="02020603050405020304" pitchFamily="18" charset="0"/>
              </a:rPr>
              <a:t> </a:t>
            </a:r>
            <a:r>
              <a:rPr lang="fr-FR" sz="1600" dirty="0" err="1">
                <a:latin typeface="Times New Roman" panose="02020603050405020304" pitchFamily="18" charset="0"/>
                <a:cs typeface="Times New Roman" panose="02020603050405020304" pitchFamily="18" charset="0"/>
              </a:rPr>
              <a:t>learning</a:t>
            </a:r>
            <a:r>
              <a:rPr lang="fr-FR" sz="1600" dirty="0">
                <a:latin typeface="Times New Roman" panose="02020603050405020304" pitchFamily="18" charset="0"/>
                <a:cs typeface="Times New Roman" panose="02020603050405020304" pitchFamily="18" charset="0"/>
              </a:rPr>
              <a:t>. J'ai mené des projets diversifiés, tout en respectant les bonnes pratiques et en veillant à une communication claire et précise des résultats auprès des parties prenantes.</a:t>
            </a:r>
          </a:p>
        </p:txBody>
      </p:sp>
      <p:sp>
        <p:nvSpPr>
          <p:cNvPr id="5" name="StaticPath">
            <a:extLst>
              <a:ext uri="{FF2B5EF4-FFF2-40B4-BE49-F238E27FC236}">
                <a16:creationId xmlns:a16="http://schemas.microsoft.com/office/drawing/2014/main" id="{69520091-4405-B305-915A-4A718C3CE46D}"/>
              </a:ext>
            </a:extLst>
          </p:cNvPr>
          <p:cNvSpPr/>
          <p:nvPr/>
        </p:nvSpPr>
        <p:spPr>
          <a:xfrm>
            <a:off x="7345447" y="3509043"/>
            <a:ext cx="2394585" cy="2394585"/>
          </a:xfrm>
          <a:prstGeom prst="ellipse">
            <a:avLst/>
          </a:prstGeom>
          <a:solidFill>
            <a:srgbClr val="000000">
              <a:alpha val="0"/>
            </a:srgbClr>
          </a:solidFill>
          <a:ln w="423333">
            <a:solidFill>
              <a:srgbClr val="7030A0"/>
            </a:solidFill>
            <a:prstDash val="solid"/>
          </a:ln>
        </p:spPr>
        <p:txBody>
          <a:bodyPr/>
          <a:lstStyle/>
          <a:p>
            <a:endParaRPr lang="fr-FR" dirty="0"/>
          </a:p>
        </p:txBody>
      </p:sp>
      <p:sp>
        <p:nvSpPr>
          <p:cNvPr id="9" name="StaticPath">
            <a:extLst>
              <a:ext uri="{FF2B5EF4-FFF2-40B4-BE49-F238E27FC236}">
                <a16:creationId xmlns:a16="http://schemas.microsoft.com/office/drawing/2014/main" id="{53F8CCF1-44B2-FB4F-1067-290F8F64D541}"/>
              </a:ext>
            </a:extLst>
          </p:cNvPr>
          <p:cNvSpPr/>
          <p:nvPr/>
        </p:nvSpPr>
        <p:spPr>
          <a:xfrm>
            <a:off x="420999" y="4213893"/>
            <a:ext cx="571500" cy="571500"/>
          </a:xfrm>
          <a:prstGeom prst="ellipse">
            <a:avLst/>
          </a:prstGeom>
          <a:solidFill>
            <a:srgbClr val="000000"/>
          </a:solidFill>
          <a:ln/>
        </p:spPr>
        <p:txBody>
          <a:bodyPr/>
          <a:lstStyle/>
          <a:p>
            <a:endParaRPr lang="fr-FR"/>
          </a:p>
        </p:txBody>
      </p:sp>
      <p:sp>
        <p:nvSpPr>
          <p:cNvPr id="10" name="StaticPath">
            <a:extLst>
              <a:ext uri="{FF2B5EF4-FFF2-40B4-BE49-F238E27FC236}">
                <a16:creationId xmlns:a16="http://schemas.microsoft.com/office/drawing/2014/main" id="{288A0936-EC8F-637D-7708-55A72FDD6F92}"/>
              </a:ext>
            </a:extLst>
          </p:cNvPr>
          <p:cNvSpPr/>
          <p:nvPr/>
        </p:nvSpPr>
        <p:spPr>
          <a:xfrm>
            <a:off x="1174429" y="4213893"/>
            <a:ext cx="571500" cy="571500"/>
          </a:xfrm>
          <a:prstGeom prst="ellipse">
            <a:avLst/>
          </a:prstGeom>
          <a:solidFill>
            <a:srgbClr val="000000"/>
          </a:solidFill>
          <a:ln/>
        </p:spPr>
        <p:txBody>
          <a:bodyPr/>
          <a:lstStyle/>
          <a:p>
            <a:endParaRPr lang="fr-FR" dirty="0"/>
          </a:p>
        </p:txBody>
      </p:sp>
      <p:sp>
        <p:nvSpPr>
          <p:cNvPr id="11" name="StaticPath">
            <a:extLst>
              <a:ext uri="{FF2B5EF4-FFF2-40B4-BE49-F238E27FC236}">
                <a16:creationId xmlns:a16="http://schemas.microsoft.com/office/drawing/2014/main" id="{E69C7A2B-3517-495D-8F5B-8A6E88C14966}"/>
              </a:ext>
            </a:extLst>
          </p:cNvPr>
          <p:cNvSpPr/>
          <p:nvPr/>
        </p:nvSpPr>
        <p:spPr>
          <a:xfrm>
            <a:off x="797714" y="4213893"/>
            <a:ext cx="571500" cy="571500"/>
          </a:xfrm>
          <a:prstGeom prst="ellipse">
            <a:avLst/>
          </a:prstGeom>
          <a:solidFill>
            <a:srgbClr val="7030A0"/>
          </a:solidFill>
          <a:ln/>
        </p:spPr>
        <p:txBody>
          <a:bodyPr/>
          <a:lstStyle/>
          <a:p>
            <a:endParaRPr lang="fr-FR" dirty="0"/>
          </a:p>
        </p:txBody>
      </p:sp>
      <p:sp>
        <p:nvSpPr>
          <p:cNvPr id="12" name="StaticPath">
            <a:extLst>
              <a:ext uri="{FF2B5EF4-FFF2-40B4-BE49-F238E27FC236}">
                <a16:creationId xmlns:a16="http://schemas.microsoft.com/office/drawing/2014/main" id="{7FCB213B-8844-B5EF-07A8-0E32D7D7897B}"/>
              </a:ext>
            </a:extLst>
          </p:cNvPr>
          <p:cNvSpPr/>
          <p:nvPr/>
        </p:nvSpPr>
        <p:spPr>
          <a:xfrm>
            <a:off x="-957929" y="-1222724"/>
            <a:ext cx="1991678" cy="1991677"/>
          </a:xfrm>
          <a:prstGeom prst="ellipse">
            <a:avLst/>
          </a:prstGeom>
          <a:solidFill>
            <a:srgbClr val="7030A0">
              <a:alpha val="0"/>
            </a:srgbClr>
          </a:solidFill>
          <a:ln w="423333">
            <a:solidFill>
              <a:srgbClr val="7030A0"/>
            </a:solidFill>
            <a:prstDash val="solid"/>
          </a:ln>
        </p:spPr>
        <p:txBody>
          <a:bodyPr/>
          <a:lstStyle/>
          <a:p>
            <a:endParaRPr lang="fr-FR" dirty="0"/>
          </a:p>
        </p:txBody>
      </p:sp>
    </p:spTree>
    <p:extLst>
      <p:ext uri="{BB962C8B-B14F-4D97-AF65-F5344CB8AC3E}">
        <p14:creationId xmlns:p14="http://schemas.microsoft.com/office/powerpoint/2010/main" val="2728365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taticPath"/>
          <p:cNvSpPr/>
          <p:nvPr/>
        </p:nvSpPr>
        <p:spPr>
          <a:xfrm>
            <a:off x="4141257" y="176611"/>
            <a:ext cx="3157538" cy="3157538"/>
          </a:xfrm>
          <a:prstGeom prst="ellipse">
            <a:avLst/>
          </a:prstGeom>
          <a:solidFill>
            <a:srgbClr val="000000">
              <a:alpha val="4000"/>
            </a:srgbClr>
          </a:solidFill>
          <a:ln/>
        </p:spPr>
        <p:txBody>
          <a:bodyPr/>
          <a:lstStyle/>
          <a:p>
            <a:endParaRPr lang="fr-FR"/>
          </a:p>
        </p:txBody>
      </p:sp>
      <p:sp>
        <p:nvSpPr>
          <p:cNvPr id="3" name="StaticPath"/>
          <p:cNvSpPr/>
          <p:nvPr/>
        </p:nvSpPr>
        <p:spPr>
          <a:xfrm>
            <a:off x="4141257" y="-1896137"/>
            <a:ext cx="2428875" cy="2428875"/>
          </a:xfrm>
          <a:prstGeom prst="ellipse">
            <a:avLst/>
          </a:prstGeom>
          <a:solidFill>
            <a:srgbClr val="7030A0">
              <a:alpha val="0"/>
            </a:srgbClr>
          </a:solidFill>
          <a:ln w="423333">
            <a:solidFill>
              <a:srgbClr val="7030A0"/>
            </a:solidFill>
            <a:prstDash val="solid"/>
          </a:ln>
        </p:spPr>
        <p:txBody>
          <a:bodyPr/>
          <a:lstStyle/>
          <a:p>
            <a:endParaRPr lang="fr-FR" dirty="0"/>
          </a:p>
        </p:txBody>
      </p:sp>
      <p:sp>
        <p:nvSpPr>
          <p:cNvPr id="4" name="Title"/>
          <p:cNvSpPr/>
          <p:nvPr/>
        </p:nvSpPr>
        <p:spPr>
          <a:xfrm>
            <a:off x="4489133" y="1174976"/>
            <a:ext cx="2525268" cy="924353"/>
          </a:xfrm>
          <a:prstGeom prst="rect">
            <a:avLst/>
          </a:prstGeom>
          <a:noFill/>
          <a:ln/>
        </p:spPr>
        <p:txBody>
          <a:bodyPr wrap="square" rtlCol="0" anchor="ctr"/>
          <a:lstStyle/>
          <a:p>
            <a:pPr marL="0" indent="0" algn="ctr">
              <a:buNone/>
            </a:pPr>
            <a:r>
              <a:rPr lang="en-US" sz="3200" b="1" dirty="0">
                <a:solidFill>
                  <a:srgbClr val="333333"/>
                </a:solidFill>
                <a:latin typeface="Times New Roman" panose="02020603050405020304" pitchFamily="18" charset="0"/>
                <a:ea typeface="OpenSans-Bold" pitchFamily="34" charset="-122"/>
                <a:cs typeface="Times New Roman" panose="02020603050405020304" pitchFamily="18" charset="0"/>
              </a:rPr>
              <a:t>Compétences</a:t>
            </a:r>
            <a:endParaRPr lang="en-US" sz="3200" dirty="0">
              <a:latin typeface="Times New Roman" panose="02020603050405020304" pitchFamily="18" charset="0"/>
              <a:cs typeface="Times New Roman" panose="02020603050405020304" pitchFamily="18" charset="0"/>
            </a:endParaRPr>
          </a:p>
        </p:txBody>
      </p:sp>
      <p:sp>
        <p:nvSpPr>
          <p:cNvPr id="5" name="Bullet circle 1"/>
          <p:cNvSpPr/>
          <p:nvPr/>
        </p:nvSpPr>
        <p:spPr>
          <a:xfrm>
            <a:off x="337128" y="641936"/>
            <a:ext cx="474345" cy="474345"/>
          </a:xfrm>
          <a:prstGeom prst="ellipse">
            <a:avLst/>
          </a:prstGeom>
          <a:solidFill>
            <a:srgbClr val="7030A0"/>
          </a:solidFill>
          <a:ln>
            <a:solidFill>
              <a:srgbClr val="7030A0"/>
            </a:solidFill>
          </a:ln>
        </p:spPr>
        <p:txBody>
          <a:bodyPr/>
          <a:lstStyle/>
          <a:p>
            <a:endParaRPr lang="fr-FR"/>
          </a:p>
        </p:txBody>
      </p:sp>
      <p:sp>
        <p:nvSpPr>
          <p:cNvPr id="6" name="Bullet index 1"/>
          <p:cNvSpPr/>
          <p:nvPr/>
        </p:nvSpPr>
        <p:spPr>
          <a:xfrm>
            <a:off x="894970" y="762954"/>
            <a:ext cx="475726" cy="241078"/>
          </a:xfrm>
          <a:prstGeom prst="rect">
            <a:avLst/>
          </a:prstGeom>
          <a:noFill/>
          <a:ln/>
        </p:spPr>
        <p:txBody>
          <a:bodyPr wrap="square" rtlCol="0" anchor="ctr"/>
          <a:lstStyle/>
          <a:p>
            <a:pPr marL="0" indent="0" algn="ctr">
              <a:buNone/>
            </a:pPr>
            <a:r>
              <a:rPr lang="en-US" sz="1493" b="1" dirty="0">
                <a:solidFill>
                  <a:srgbClr val="333333"/>
                </a:solidFill>
                <a:latin typeface="Prompt-Bold" pitchFamily="34" charset="0"/>
                <a:ea typeface="Prompt-Bold" pitchFamily="34" charset="-122"/>
                <a:cs typeface="Prompt-Bold" pitchFamily="34" charset="-120"/>
              </a:rPr>
              <a:t>01</a:t>
            </a:r>
            <a:endParaRPr lang="en-US" sz="1493" dirty="0"/>
          </a:p>
        </p:txBody>
      </p:sp>
      <p:sp>
        <p:nvSpPr>
          <p:cNvPr id="7" name="Bullet text 1"/>
          <p:cNvSpPr/>
          <p:nvPr/>
        </p:nvSpPr>
        <p:spPr>
          <a:xfrm>
            <a:off x="1395341" y="533159"/>
            <a:ext cx="2856739" cy="700669"/>
          </a:xfrm>
          <a:prstGeom prst="rect">
            <a:avLst/>
          </a:prstGeom>
          <a:noFill/>
          <a:ln/>
        </p:spPr>
        <p:txBody>
          <a:bodyPr wrap="square" rtlCol="0" anchor="ctr"/>
          <a:lstStyle/>
          <a:p>
            <a:pPr marL="0" indent="0" algn="l">
              <a:buNone/>
            </a:pPr>
            <a:r>
              <a:rPr lang="en-US" sz="1600" dirty="0">
                <a:solidFill>
                  <a:srgbClr val="333333"/>
                </a:solidFill>
                <a:latin typeface="Times New Roman" panose="02020603050405020304" pitchFamily="18" charset="0"/>
                <a:ea typeface="OpenSans-Regular" pitchFamily="34" charset="-122"/>
                <a:cs typeface="Times New Roman" panose="02020603050405020304" pitchFamily="18" charset="0"/>
              </a:rPr>
              <a:t>Langages de programmation : Python (Pandas, NumPy, Scikit-learn)</a:t>
            </a:r>
            <a:endParaRPr lang="en-US" sz="1600" dirty="0">
              <a:latin typeface="Times New Roman" panose="02020603050405020304" pitchFamily="18" charset="0"/>
              <a:cs typeface="Times New Roman" panose="02020603050405020304" pitchFamily="18" charset="0"/>
            </a:endParaRPr>
          </a:p>
        </p:txBody>
      </p:sp>
      <p:sp>
        <p:nvSpPr>
          <p:cNvPr id="8" name="Bullet circle 2"/>
          <p:cNvSpPr/>
          <p:nvPr/>
        </p:nvSpPr>
        <p:spPr>
          <a:xfrm>
            <a:off x="337129" y="1500348"/>
            <a:ext cx="474345" cy="474345"/>
          </a:xfrm>
          <a:prstGeom prst="ellipse">
            <a:avLst/>
          </a:prstGeom>
          <a:solidFill>
            <a:srgbClr val="7030A0"/>
          </a:solidFill>
          <a:ln/>
        </p:spPr>
        <p:txBody>
          <a:bodyPr/>
          <a:lstStyle/>
          <a:p>
            <a:endParaRPr lang="fr-FR"/>
          </a:p>
        </p:txBody>
      </p:sp>
      <p:sp>
        <p:nvSpPr>
          <p:cNvPr id="9" name="Bullet index 2"/>
          <p:cNvSpPr/>
          <p:nvPr/>
        </p:nvSpPr>
        <p:spPr>
          <a:xfrm>
            <a:off x="874239" y="1614793"/>
            <a:ext cx="475726" cy="241078"/>
          </a:xfrm>
          <a:prstGeom prst="rect">
            <a:avLst/>
          </a:prstGeom>
          <a:noFill/>
          <a:ln/>
        </p:spPr>
        <p:txBody>
          <a:bodyPr wrap="square" rtlCol="0" anchor="ctr"/>
          <a:lstStyle/>
          <a:p>
            <a:pPr marL="0" indent="0" algn="ctr">
              <a:buNone/>
            </a:pPr>
            <a:r>
              <a:rPr lang="en-US" sz="1493" b="1" dirty="0">
                <a:solidFill>
                  <a:srgbClr val="333333"/>
                </a:solidFill>
                <a:latin typeface="Prompt-Bold" pitchFamily="34" charset="0"/>
                <a:ea typeface="Prompt-Bold" pitchFamily="34" charset="-122"/>
                <a:cs typeface="Prompt-Bold" pitchFamily="34" charset="-120"/>
              </a:rPr>
              <a:t>02</a:t>
            </a:r>
            <a:endParaRPr lang="en-US" sz="1493" dirty="0"/>
          </a:p>
        </p:txBody>
      </p:sp>
      <p:sp>
        <p:nvSpPr>
          <p:cNvPr id="10" name="Bullet text 2"/>
          <p:cNvSpPr/>
          <p:nvPr/>
        </p:nvSpPr>
        <p:spPr>
          <a:xfrm>
            <a:off x="1395341" y="1282987"/>
            <a:ext cx="2849618" cy="924353"/>
          </a:xfrm>
          <a:prstGeom prst="rect">
            <a:avLst/>
          </a:prstGeom>
          <a:noFill/>
          <a:ln/>
        </p:spPr>
        <p:txBody>
          <a:bodyPr wrap="square" rtlCol="0" anchor="ctr"/>
          <a:lstStyle/>
          <a:p>
            <a:pPr marL="0" indent="0" algn="l">
              <a:buNone/>
            </a:pPr>
            <a:r>
              <a:rPr lang="en-US" sz="1600" dirty="0">
                <a:solidFill>
                  <a:srgbClr val="333333"/>
                </a:solidFill>
                <a:latin typeface="Times New Roman" panose="02020603050405020304" pitchFamily="18" charset="0"/>
                <a:ea typeface="OpenSans-Regular" pitchFamily="34" charset="-122"/>
                <a:cs typeface="Times New Roman" panose="02020603050405020304" pitchFamily="18" charset="0"/>
              </a:rPr>
              <a:t>Machine Learning : Régression, Classification, Clustering, Réseaux de neurones</a:t>
            </a:r>
            <a:endParaRPr lang="en-US" sz="1600" dirty="0">
              <a:latin typeface="Times New Roman" panose="02020603050405020304" pitchFamily="18" charset="0"/>
              <a:cs typeface="Times New Roman" panose="02020603050405020304" pitchFamily="18" charset="0"/>
            </a:endParaRPr>
          </a:p>
        </p:txBody>
      </p:sp>
      <p:sp>
        <p:nvSpPr>
          <p:cNvPr id="11" name="Bullet circle 3"/>
          <p:cNvSpPr/>
          <p:nvPr/>
        </p:nvSpPr>
        <p:spPr>
          <a:xfrm>
            <a:off x="337130" y="2302290"/>
            <a:ext cx="474345" cy="474345"/>
          </a:xfrm>
          <a:prstGeom prst="ellipse">
            <a:avLst/>
          </a:prstGeom>
          <a:solidFill>
            <a:srgbClr val="7030A0"/>
          </a:solidFill>
          <a:ln/>
        </p:spPr>
        <p:txBody>
          <a:bodyPr/>
          <a:lstStyle/>
          <a:p>
            <a:endParaRPr lang="fr-FR" dirty="0"/>
          </a:p>
        </p:txBody>
      </p:sp>
      <p:sp>
        <p:nvSpPr>
          <p:cNvPr id="12" name="Bullet index 3"/>
          <p:cNvSpPr/>
          <p:nvPr/>
        </p:nvSpPr>
        <p:spPr>
          <a:xfrm>
            <a:off x="874239" y="2425182"/>
            <a:ext cx="475726" cy="241078"/>
          </a:xfrm>
          <a:prstGeom prst="rect">
            <a:avLst/>
          </a:prstGeom>
          <a:noFill/>
          <a:ln/>
        </p:spPr>
        <p:txBody>
          <a:bodyPr wrap="square" rtlCol="0" anchor="ctr"/>
          <a:lstStyle/>
          <a:p>
            <a:pPr marL="0" indent="0" algn="ctr">
              <a:buNone/>
            </a:pPr>
            <a:r>
              <a:rPr lang="en-US" sz="1493" b="1" dirty="0">
                <a:solidFill>
                  <a:srgbClr val="333333"/>
                </a:solidFill>
                <a:latin typeface="Prompt-Bold" pitchFamily="34" charset="0"/>
                <a:ea typeface="Prompt-Bold" pitchFamily="34" charset="-122"/>
                <a:cs typeface="Prompt-Bold" pitchFamily="34" charset="-120"/>
              </a:rPr>
              <a:t>03</a:t>
            </a:r>
            <a:endParaRPr lang="en-US" sz="1493" dirty="0"/>
          </a:p>
        </p:txBody>
      </p:sp>
      <p:sp>
        <p:nvSpPr>
          <p:cNvPr id="13" name="Bullet text 3"/>
          <p:cNvSpPr/>
          <p:nvPr/>
        </p:nvSpPr>
        <p:spPr>
          <a:xfrm>
            <a:off x="1387126" y="2256499"/>
            <a:ext cx="2525268" cy="476983"/>
          </a:xfrm>
          <a:prstGeom prst="rect">
            <a:avLst/>
          </a:prstGeom>
          <a:noFill/>
          <a:ln/>
        </p:spPr>
        <p:txBody>
          <a:bodyPr wrap="square" rtlCol="0" anchor="ctr"/>
          <a:lstStyle/>
          <a:p>
            <a:pPr marL="0" indent="0" algn="l">
              <a:buNone/>
            </a:pPr>
            <a:r>
              <a:rPr lang="en-US" sz="1600" dirty="0">
                <a:solidFill>
                  <a:srgbClr val="333333"/>
                </a:solidFill>
                <a:latin typeface="Times New Roman" panose="02020603050405020304" pitchFamily="18" charset="0"/>
                <a:ea typeface="OpenSans-Regular" pitchFamily="34" charset="-122"/>
                <a:cs typeface="Times New Roman" panose="02020603050405020304" pitchFamily="18" charset="0"/>
              </a:rPr>
              <a:t>Deep Learning : CNN, RNN avec TensorFlow et </a:t>
            </a:r>
            <a:r>
              <a:rPr lang="en-US" sz="1600" dirty="0" err="1">
                <a:solidFill>
                  <a:srgbClr val="333333"/>
                </a:solidFill>
                <a:latin typeface="Times New Roman" panose="02020603050405020304" pitchFamily="18" charset="0"/>
                <a:ea typeface="OpenSans-Regular" pitchFamily="34" charset="-122"/>
                <a:cs typeface="Times New Roman" panose="02020603050405020304" pitchFamily="18" charset="0"/>
              </a:rPr>
              <a:t>Keras</a:t>
            </a:r>
            <a:endParaRPr lang="en-US" sz="1600" dirty="0">
              <a:latin typeface="Times New Roman" panose="02020603050405020304" pitchFamily="18" charset="0"/>
              <a:cs typeface="Times New Roman" panose="02020603050405020304" pitchFamily="18" charset="0"/>
            </a:endParaRPr>
          </a:p>
        </p:txBody>
      </p:sp>
      <p:sp>
        <p:nvSpPr>
          <p:cNvPr id="14" name="Bullet circle 4"/>
          <p:cNvSpPr/>
          <p:nvPr/>
        </p:nvSpPr>
        <p:spPr>
          <a:xfrm>
            <a:off x="337131" y="2927600"/>
            <a:ext cx="474345" cy="474345"/>
          </a:xfrm>
          <a:prstGeom prst="ellipse">
            <a:avLst/>
          </a:prstGeom>
          <a:solidFill>
            <a:srgbClr val="7030A0"/>
          </a:solidFill>
          <a:ln/>
        </p:spPr>
        <p:txBody>
          <a:bodyPr/>
          <a:lstStyle/>
          <a:p>
            <a:endParaRPr lang="fr-FR" dirty="0"/>
          </a:p>
        </p:txBody>
      </p:sp>
      <p:sp>
        <p:nvSpPr>
          <p:cNvPr id="15" name="Bullet index 4"/>
          <p:cNvSpPr/>
          <p:nvPr/>
        </p:nvSpPr>
        <p:spPr>
          <a:xfrm>
            <a:off x="879634" y="3048877"/>
            <a:ext cx="475726" cy="241078"/>
          </a:xfrm>
          <a:prstGeom prst="rect">
            <a:avLst/>
          </a:prstGeom>
          <a:noFill/>
          <a:ln/>
        </p:spPr>
        <p:txBody>
          <a:bodyPr wrap="square" rtlCol="0" anchor="ctr"/>
          <a:lstStyle/>
          <a:p>
            <a:pPr marL="0" indent="0" algn="ctr">
              <a:buNone/>
            </a:pPr>
            <a:r>
              <a:rPr lang="en-US" sz="1493" b="1" dirty="0">
                <a:solidFill>
                  <a:srgbClr val="333333"/>
                </a:solidFill>
                <a:latin typeface="Prompt-Bold" pitchFamily="34" charset="0"/>
                <a:ea typeface="Prompt-Bold" pitchFamily="34" charset="-122"/>
                <a:cs typeface="Prompt-Bold" pitchFamily="34" charset="-120"/>
              </a:rPr>
              <a:t>04</a:t>
            </a:r>
            <a:endParaRPr lang="en-US" sz="1493" dirty="0"/>
          </a:p>
        </p:txBody>
      </p:sp>
      <p:sp>
        <p:nvSpPr>
          <p:cNvPr id="16" name="Bullet text 4"/>
          <p:cNvSpPr/>
          <p:nvPr/>
        </p:nvSpPr>
        <p:spPr>
          <a:xfrm>
            <a:off x="1370696" y="2927600"/>
            <a:ext cx="2525268" cy="474345"/>
          </a:xfrm>
          <a:prstGeom prst="rect">
            <a:avLst/>
          </a:prstGeom>
          <a:noFill/>
          <a:ln/>
        </p:spPr>
        <p:txBody>
          <a:bodyPr wrap="square" rtlCol="0" anchor="ctr"/>
          <a:lstStyle/>
          <a:p>
            <a:pPr marL="0" indent="0" algn="l">
              <a:buNone/>
            </a:pPr>
            <a:r>
              <a:rPr lang="en-US" sz="1600" dirty="0">
                <a:solidFill>
                  <a:srgbClr val="333333"/>
                </a:solidFill>
                <a:latin typeface="Times New Roman" panose="02020603050405020304" pitchFamily="18" charset="0"/>
                <a:ea typeface="OpenSans-Regular" pitchFamily="34" charset="-122"/>
                <a:cs typeface="Times New Roman" panose="02020603050405020304" pitchFamily="18" charset="0"/>
              </a:rPr>
              <a:t>Visualisation de données : Matplotlib, Seaborn</a:t>
            </a:r>
            <a:endParaRPr lang="en-US" sz="1600" dirty="0">
              <a:latin typeface="Times New Roman" panose="02020603050405020304" pitchFamily="18" charset="0"/>
              <a:cs typeface="Times New Roman" panose="02020603050405020304" pitchFamily="18" charset="0"/>
            </a:endParaRPr>
          </a:p>
        </p:txBody>
      </p:sp>
      <p:sp>
        <p:nvSpPr>
          <p:cNvPr id="17" name="Bullet circle 5"/>
          <p:cNvSpPr/>
          <p:nvPr/>
        </p:nvSpPr>
        <p:spPr>
          <a:xfrm>
            <a:off x="337132" y="3657697"/>
            <a:ext cx="474345" cy="474345"/>
          </a:xfrm>
          <a:prstGeom prst="ellipse">
            <a:avLst/>
          </a:prstGeom>
          <a:solidFill>
            <a:srgbClr val="7030A0"/>
          </a:solidFill>
          <a:ln/>
        </p:spPr>
        <p:txBody>
          <a:bodyPr/>
          <a:lstStyle/>
          <a:p>
            <a:endParaRPr lang="fr-FR" dirty="0"/>
          </a:p>
        </p:txBody>
      </p:sp>
      <p:sp>
        <p:nvSpPr>
          <p:cNvPr id="18" name="Bullet index 5"/>
          <p:cNvSpPr/>
          <p:nvPr/>
        </p:nvSpPr>
        <p:spPr>
          <a:xfrm>
            <a:off x="879634" y="3774331"/>
            <a:ext cx="475726" cy="241078"/>
          </a:xfrm>
          <a:prstGeom prst="rect">
            <a:avLst/>
          </a:prstGeom>
          <a:noFill/>
          <a:ln/>
        </p:spPr>
        <p:txBody>
          <a:bodyPr wrap="square" rtlCol="0" anchor="ctr"/>
          <a:lstStyle/>
          <a:p>
            <a:pPr marL="0" indent="0" algn="ctr">
              <a:buNone/>
            </a:pPr>
            <a:r>
              <a:rPr lang="en-US" sz="1493" b="1" dirty="0">
                <a:solidFill>
                  <a:srgbClr val="333333"/>
                </a:solidFill>
                <a:latin typeface="Prompt-Bold" pitchFamily="34" charset="0"/>
                <a:ea typeface="Prompt-Bold" pitchFamily="34" charset="-122"/>
                <a:cs typeface="Prompt-Bold" pitchFamily="34" charset="-120"/>
              </a:rPr>
              <a:t>05</a:t>
            </a:r>
            <a:endParaRPr lang="en-US" sz="1493" dirty="0"/>
          </a:p>
        </p:txBody>
      </p:sp>
      <p:sp>
        <p:nvSpPr>
          <p:cNvPr id="19" name="Bullet text 5"/>
          <p:cNvSpPr/>
          <p:nvPr/>
        </p:nvSpPr>
        <p:spPr>
          <a:xfrm>
            <a:off x="1349965" y="3682357"/>
            <a:ext cx="2525268" cy="425024"/>
          </a:xfrm>
          <a:prstGeom prst="rect">
            <a:avLst/>
          </a:prstGeom>
          <a:noFill/>
          <a:ln/>
        </p:spPr>
        <p:txBody>
          <a:bodyPr wrap="square" rtlCol="0" anchor="ctr"/>
          <a:lstStyle/>
          <a:p>
            <a:pPr marL="0" indent="0" algn="l">
              <a:buNone/>
            </a:pPr>
            <a:r>
              <a:rPr lang="en-US" sz="1600" dirty="0">
                <a:solidFill>
                  <a:srgbClr val="333333"/>
                </a:solidFill>
                <a:latin typeface="Times New Roman" panose="02020603050405020304" pitchFamily="18" charset="0"/>
                <a:ea typeface="OpenSans-Regular" pitchFamily="34" charset="-122"/>
                <a:cs typeface="Times New Roman" panose="02020603050405020304" pitchFamily="18" charset="0"/>
              </a:rPr>
              <a:t>Gestion des données : AWS, EMR, S3</a:t>
            </a:r>
            <a:endParaRPr lang="en-US" sz="1600" dirty="0">
              <a:latin typeface="Times New Roman" panose="02020603050405020304" pitchFamily="18" charset="0"/>
              <a:cs typeface="Times New Roman" panose="02020603050405020304" pitchFamily="18" charset="0"/>
            </a:endParaRPr>
          </a:p>
        </p:txBody>
      </p:sp>
      <p:sp>
        <p:nvSpPr>
          <p:cNvPr id="21" name="Bullet text 4">
            <a:extLst>
              <a:ext uri="{FF2B5EF4-FFF2-40B4-BE49-F238E27FC236}">
                <a16:creationId xmlns:a16="http://schemas.microsoft.com/office/drawing/2014/main" id="{8813BE68-23B6-7901-B3BD-3F06EDBC725F}"/>
              </a:ext>
            </a:extLst>
          </p:cNvPr>
          <p:cNvSpPr/>
          <p:nvPr/>
        </p:nvSpPr>
        <p:spPr>
          <a:xfrm>
            <a:off x="1349965" y="4372417"/>
            <a:ext cx="3397139" cy="359245"/>
          </a:xfrm>
          <a:prstGeom prst="rect">
            <a:avLst/>
          </a:prstGeom>
          <a:noFill/>
          <a:ln/>
        </p:spPr>
        <p:txBody>
          <a:bodyPr wrap="square" rtlCol="0" anchor="ctr"/>
          <a:lstStyle/>
          <a:p>
            <a:pPr marL="0" indent="0" algn="l">
              <a:buNone/>
            </a:pPr>
            <a:r>
              <a:rPr lang="en-US" sz="1600" dirty="0">
                <a:solidFill>
                  <a:srgbClr val="333333"/>
                </a:solidFill>
                <a:latin typeface="Times New Roman" panose="02020603050405020304" pitchFamily="18" charset="0"/>
                <a:ea typeface="OpenSans-Regular" pitchFamily="34" charset="-122"/>
                <a:cs typeface="Times New Roman" panose="02020603050405020304" pitchFamily="18" charset="0"/>
              </a:rPr>
              <a:t>Outils : Git, Jupyter Notebook, Docker</a:t>
            </a:r>
            <a:endParaRPr lang="en-US" sz="1600" dirty="0">
              <a:latin typeface="Times New Roman" panose="02020603050405020304" pitchFamily="18" charset="0"/>
              <a:cs typeface="Times New Roman" panose="02020603050405020304" pitchFamily="18" charset="0"/>
            </a:endParaRPr>
          </a:p>
        </p:txBody>
      </p:sp>
      <p:sp>
        <p:nvSpPr>
          <p:cNvPr id="22" name="Bullet index 5">
            <a:extLst>
              <a:ext uri="{FF2B5EF4-FFF2-40B4-BE49-F238E27FC236}">
                <a16:creationId xmlns:a16="http://schemas.microsoft.com/office/drawing/2014/main" id="{6F570E52-1AF3-D398-E2CA-1562334CF078}"/>
              </a:ext>
            </a:extLst>
          </p:cNvPr>
          <p:cNvSpPr/>
          <p:nvPr/>
        </p:nvSpPr>
        <p:spPr>
          <a:xfrm>
            <a:off x="811478" y="4419494"/>
            <a:ext cx="475726" cy="241078"/>
          </a:xfrm>
          <a:prstGeom prst="rect">
            <a:avLst/>
          </a:prstGeom>
          <a:noFill/>
          <a:ln/>
        </p:spPr>
        <p:txBody>
          <a:bodyPr wrap="square" rtlCol="0" anchor="ctr"/>
          <a:lstStyle/>
          <a:p>
            <a:pPr marL="0" indent="0" algn="ctr">
              <a:buNone/>
            </a:pPr>
            <a:r>
              <a:rPr lang="en-US" sz="1493" b="1" dirty="0">
                <a:solidFill>
                  <a:srgbClr val="333333"/>
                </a:solidFill>
                <a:latin typeface="Prompt-Bold" pitchFamily="34" charset="0"/>
                <a:ea typeface="Prompt-Bold" pitchFamily="34" charset="-122"/>
                <a:cs typeface="Prompt-Bold" pitchFamily="34" charset="-120"/>
              </a:rPr>
              <a:t>06</a:t>
            </a:r>
            <a:endParaRPr lang="en-US" sz="1493" dirty="0"/>
          </a:p>
        </p:txBody>
      </p:sp>
      <p:sp>
        <p:nvSpPr>
          <p:cNvPr id="23" name="Bullet circle 5">
            <a:extLst>
              <a:ext uri="{FF2B5EF4-FFF2-40B4-BE49-F238E27FC236}">
                <a16:creationId xmlns:a16="http://schemas.microsoft.com/office/drawing/2014/main" id="{29DF9B50-A3D6-86FA-25D1-16A1DEB4A255}"/>
              </a:ext>
            </a:extLst>
          </p:cNvPr>
          <p:cNvSpPr/>
          <p:nvPr/>
        </p:nvSpPr>
        <p:spPr>
          <a:xfrm>
            <a:off x="337133" y="4260357"/>
            <a:ext cx="474345" cy="474345"/>
          </a:xfrm>
          <a:prstGeom prst="ellipse">
            <a:avLst/>
          </a:prstGeom>
          <a:solidFill>
            <a:srgbClr val="7030A0"/>
          </a:solidFill>
          <a:ln/>
        </p:spPr>
        <p:txBody>
          <a:bodyPr/>
          <a:lstStyle/>
          <a:p>
            <a:endParaRPr lang="fr-FR"/>
          </a:p>
        </p:txBody>
      </p:sp>
      <p:pic>
        <p:nvPicPr>
          <p:cNvPr id="27" name="Image 26" descr="Une image contenant art, peinture, dessin, violette&#10;&#10;Description générée automatiquement">
            <a:extLst>
              <a:ext uri="{FF2B5EF4-FFF2-40B4-BE49-F238E27FC236}">
                <a16:creationId xmlns:a16="http://schemas.microsoft.com/office/drawing/2014/main" id="{1F2E8F0F-0AC6-801B-9B91-41255295B545}"/>
              </a:ext>
            </a:extLst>
          </p:cNvPr>
          <p:cNvPicPr>
            <a:picLocks noChangeAspect="1"/>
          </p:cNvPicPr>
          <p:nvPr/>
        </p:nvPicPr>
        <p:blipFill>
          <a:blip r:embed="rId3"/>
          <a:stretch>
            <a:fillRect/>
          </a:stretch>
        </p:blipFill>
        <p:spPr>
          <a:xfrm>
            <a:off x="6981951" y="3185160"/>
            <a:ext cx="1824915" cy="172378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taticPath"/>
          <p:cNvSpPr/>
          <p:nvPr/>
        </p:nvSpPr>
        <p:spPr>
          <a:xfrm>
            <a:off x="4504537" y="845494"/>
            <a:ext cx="3157538" cy="3124323"/>
          </a:xfrm>
          <a:prstGeom prst="ellipse">
            <a:avLst/>
          </a:prstGeom>
          <a:solidFill>
            <a:srgbClr val="000000">
              <a:alpha val="4000"/>
            </a:srgbClr>
          </a:solidFill>
          <a:ln/>
        </p:spPr>
        <p:txBody>
          <a:bodyPr/>
          <a:lstStyle/>
          <a:p>
            <a:endParaRPr lang="fr-FR" dirty="0"/>
          </a:p>
        </p:txBody>
      </p:sp>
      <p:sp>
        <p:nvSpPr>
          <p:cNvPr id="3" name="StaticPath"/>
          <p:cNvSpPr/>
          <p:nvPr/>
        </p:nvSpPr>
        <p:spPr>
          <a:xfrm>
            <a:off x="4290059" y="-1414827"/>
            <a:ext cx="2428875" cy="2428875"/>
          </a:xfrm>
          <a:prstGeom prst="ellipse">
            <a:avLst/>
          </a:prstGeom>
          <a:solidFill>
            <a:srgbClr val="7030A0">
              <a:alpha val="0"/>
            </a:srgbClr>
          </a:solidFill>
          <a:ln w="423333">
            <a:solidFill>
              <a:srgbClr val="7030A0"/>
            </a:solidFill>
            <a:prstDash val="solid"/>
          </a:ln>
        </p:spPr>
        <p:txBody>
          <a:bodyPr/>
          <a:lstStyle/>
          <a:p>
            <a:endParaRPr lang="fr-FR"/>
          </a:p>
        </p:txBody>
      </p:sp>
      <p:sp>
        <p:nvSpPr>
          <p:cNvPr id="4" name="Title"/>
          <p:cNvSpPr/>
          <p:nvPr/>
        </p:nvSpPr>
        <p:spPr>
          <a:xfrm>
            <a:off x="4709919" y="1743086"/>
            <a:ext cx="2863739" cy="1329138"/>
          </a:xfrm>
          <a:prstGeom prst="rect">
            <a:avLst/>
          </a:prstGeom>
          <a:noFill/>
          <a:ln/>
        </p:spPr>
        <p:txBody>
          <a:bodyPr wrap="square" rtlCol="0" anchor="ctr"/>
          <a:lstStyle/>
          <a:p>
            <a:pPr marL="0" indent="0" algn="ctr">
              <a:buNone/>
            </a:pPr>
            <a:r>
              <a:rPr lang="en-US" sz="2800" b="1" dirty="0">
                <a:solidFill>
                  <a:srgbClr val="333333"/>
                </a:solidFill>
                <a:latin typeface="Times New Roman" panose="02020603050405020304" pitchFamily="18" charset="0"/>
                <a:ea typeface="OpenSans-Bold" pitchFamily="34" charset="-122"/>
                <a:cs typeface="Times New Roman" panose="02020603050405020304" pitchFamily="18" charset="0"/>
              </a:rPr>
              <a:t>Formation et Cours Complémentaires</a:t>
            </a:r>
            <a:endParaRPr lang="en-US" sz="2800" dirty="0">
              <a:latin typeface="Times New Roman" panose="02020603050405020304" pitchFamily="18" charset="0"/>
              <a:cs typeface="Times New Roman" panose="02020603050405020304" pitchFamily="18" charset="0"/>
            </a:endParaRPr>
          </a:p>
        </p:txBody>
      </p:sp>
      <p:sp>
        <p:nvSpPr>
          <p:cNvPr id="5" name="Bullet circle 1"/>
          <p:cNvSpPr/>
          <p:nvPr/>
        </p:nvSpPr>
        <p:spPr>
          <a:xfrm>
            <a:off x="347661" y="1400785"/>
            <a:ext cx="474345" cy="474345"/>
          </a:xfrm>
          <a:prstGeom prst="ellipse">
            <a:avLst/>
          </a:prstGeom>
          <a:solidFill>
            <a:srgbClr val="7030A0"/>
          </a:solidFill>
          <a:ln>
            <a:solidFill>
              <a:srgbClr val="7030A0"/>
            </a:solidFill>
          </a:ln>
        </p:spPr>
        <p:txBody>
          <a:bodyPr/>
          <a:lstStyle/>
          <a:p>
            <a:endParaRPr lang="fr-FR"/>
          </a:p>
        </p:txBody>
      </p:sp>
      <p:sp>
        <p:nvSpPr>
          <p:cNvPr id="6" name="Bullet index 1"/>
          <p:cNvSpPr/>
          <p:nvPr/>
        </p:nvSpPr>
        <p:spPr>
          <a:xfrm>
            <a:off x="867691" y="1579990"/>
            <a:ext cx="475726" cy="241078"/>
          </a:xfrm>
          <a:prstGeom prst="rect">
            <a:avLst/>
          </a:prstGeom>
          <a:noFill/>
          <a:ln/>
        </p:spPr>
        <p:txBody>
          <a:bodyPr wrap="square" rtlCol="0" anchor="ctr"/>
          <a:lstStyle/>
          <a:p>
            <a:pPr marL="0" indent="0" algn="ctr">
              <a:buNone/>
            </a:pPr>
            <a:r>
              <a:rPr lang="en-US" sz="1493" b="1" dirty="0">
                <a:solidFill>
                  <a:srgbClr val="333333"/>
                </a:solidFill>
                <a:latin typeface="Prompt-Bold" pitchFamily="34" charset="0"/>
                <a:ea typeface="Prompt-Bold" pitchFamily="34" charset="-122"/>
                <a:cs typeface="Prompt-Bold" pitchFamily="34" charset="-120"/>
              </a:rPr>
              <a:t>01</a:t>
            </a:r>
            <a:endParaRPr lang="en-US" sz="1493" dirty="0"/>
          </a:p>
        </p:txBody>
      </p:sp>
      <p:sp>
        <p:nvSpPr>
          <p:cNvPr id="7" name="Bullet text 1"/>
          <p:cNvSpPr/>
          <p:nvPr/>
        </p:nvSpPr>
        <p:spPr>
          <a:xfrm>
            <a:off x="1299803" y="1518903"/>
            <a:ext cx="2932319" cy="429729"/>
          </a:xfrm>
          <a:prstGeom prst="rect">
            <a:avLst/>
          </a:prstGeom>
          <a:noFill/>
          <a:ln/>
        </p:spPr>
        <p:txBody>
          <a:bodyPr wrap="square" rtlCol="0" anchor="ctr"/>
          <a:lstStyle/>
          <a:p>
            <a:pPr marL="0" indent="0" algn="l">
              <a:buNone/>
            </a:pPr>
            <a:r>
              <a:rPr lang="en-US" sz="1600" dirty="0">
                <a:solidFill>
                  <a:srgbClr val="333333"/>
                </a:solidFill>
                <a:latin typeface="Times New Roman" panose="02020603050405020304" pitchFamily="18" charset="0"/>
                <a:ea typeface="OpenSans-Regular" pitchFamily="34" charset="-122"/>
                <a:cs typeface="Times New Roman" panose="02020603050405020304" pitchFamily="18" charset="0"/>
              </a:rPr>
              <a:t>Data Scientist - OpenClassrooms</a:t>
            </a:r>
            <a:endParaRPr lang="en-US" sz="1600" dirty="0">
              <a:latin typeface="Times New Roman" panose="02020603050405020304" pitchFamily="18" charset="0"/>
              <a:cs typeface="Times New Roman" panose="02020603050405020304" pitchFamily="18" charset="0"/>
            </a:endParaRPr>
          </a:p>
        </p:txBody>
      </p:sp>
      <p:sp>
        <p:nvSpPr>
          <p:cNvPr id="8" name="Bullet circle 2"/>
          <p:cNvSpPr/>
          <p:nvPr/>
        </p:nvSpPr>
        <p:spPr>
          <a:xfrm>
            <a:off x="347661" y="2334577"/>
            <a:ext cx="474345" cy="474345"/>
          </a:xfrm>
          <a:prstGeom prst="ellipse">
            <a:avLst/>
          </a:prstGeom>
          <a:solidFill>
            <a:srgbClr val="7030A0"/>
          </a:solidFill>
          <a:ln/>
        </p:spPr>
        <p:txBody>
          <a:bodyPr/>
          <a:lstStyle/>
          <a:p>
            <a:endParaRPr lang="fr-FR"/>
          </a:p>
        </p:txBody>
      </p:sp>
      <p:sp>
        <p:nvSpPr>
          <p:cNvPr id="9" name="Bullet index 2"/>
          <p:cNvSpPr/>
          <p:nvPr/>
        </p:nvSpPr>
        <p:spPr>
          <a:xfrm>
            <a:off x="867691" y="2490787"/>
            <a:ext cx="475726" cy="241078"/>
          </a:xfrm>
          <a:prstGeom prst="rect">
            <a:avLst/>
          </a:prstGeom>
          <a:noFill/>
          <a:ln/>
        </p:spPr>
        <p:txBody>
          <a:bodyPr wrap="square" rtlCol="0" anchor="ctr"/>
          <a:lstStyle/>
          <a:p>
            <a:pPr marL="0" indent="0" algn="ctr">
              <a:buNone/>
            </a:pPr>
            <a:r>
              <a:rPr lang="en-US" sz="1493" b="1" dirty="0">
                <a:solidFill>
                  <a:srgbClr val="333333"/>
                </a:solidFill>
                <a:latin typeface="Prompt-Bold" pitchFamily="34" charset="0"/>
                <a:ea typeface="Prompt-Bold" pitchFamily="34" charset="-122"/>
                <a:cs typeface="Prompt-Bold" pitchFamily="34" charset="-120"/>
              </a:rPr>
              <a:t>02</a:t>
            </a:r>
            <a:endParaRPr lang="en-US" sz="1493" dirty="0"/>
          </a:p>
        </p:txBody>
      </p:sp>
      <p:sp>
        <p:nvSpPr>
          <p:cNvPr id="10" name="Bullet text 2"/>
          <p:cNvSpPr/>
          <p:nvPr/>
        </p:nvSpPr>
        <p:spPr>
          <a:xfrm>
            <a:off x="1423367" y="2453487"/>
            <a:ext cx="2525268" cy="359245"/>
          </a:xfrm>
          <a:prstGeom prst="rect">
            <a:avLst/>
          </a:prstGeom>
          <a:noFill/>
          <a:ln/>
        </p:spPr>
        <p:txBody>
          <a:bodyPr wrap="square" rtlCol="0" anchor="ctr"/>
          <a:lstStyle/>
          <a:p>
            <a:pPr marL="0" indent="0" algn="l">
              <a:buNone/>
            </a:pPr>
            <a:r>
              <a:rPr lang="en-US" sz="1600" dirty="0">
                <a:solidFill>
                  <a:srgbClr val="333333"/>
                </a:solidFill>
                <a:latin typeface="Times New Roman" panose="02020603050405020304" pitchFamily="18" charset="0"/>
                <a:ea typeface="OpenSans-Regular" pitchFamily="34" charset="-122"/>
                <a:cs typeface="Times New Roman" panose="02020603050405020304" pitchFamily="18" charset="0"/>
              </a:rPr>
              <a:t>Machine Learning avec Python - Coursera</a:t>
            </a:r>
            <a:endParaRPr lang="en-US" sz="1600" dirty="0">
              <a:latin typeface="Times New Roman" panose="02020603050405020304" pitchFamily="18" charset="0"/>
              <a:cs typeface="Times New Roman" panose="02020603050405020304" pitchFamily="18" charset="0"/>
            </a:endParaRPr>
          </a:p>
        </p:txBody>
      </p:sp>
      <p:sp>
        <p:nvSpPr>
          <p:cNvPr id="11" name="Bullet circle 3"/>
          <p:cNvSpPr/>
          <p:nvPr/>
        </p:nvSpPr>
        <p:spPr>
          <a:xfrm>
            <a:off x="315274" y="3175168"/>
            <a:ext cx="474345" cy="474345"/>
          </a:xfrm>
          <a:prstGeom prst="ellipse">
            <a:avLst/>
          </a:prstGeom>
          <a:solidFill>
            <a:srgbClr val="7030A0"/>
          </a:solidFill>
          <a:ln/>
        </p:spPr>
        <p:txBody>
          <a:bodyPr/>
          <a:lstStyle/>
          <a:p>
            <a:endParaRPr lang="fr-FR" dirty="0"/>
          </a:p>
        </p:txBody>
      </p:sp>
      <p:sp>
        <p:nvSpPr>
          <p:cNvPr id="12" name="Bullet index 3"/>
          <p:cNvSpPr/>
          <p:nvPr/>
        </p:nvSpPr>
        <p:spPr>
          <a:xfrm>
            <a:off x="824077" y="3335108"/>
            <a:ext cx="475726" cy="241078"/>
          </a:xfrm>
          <a:prstGeom prst="rect">
            <a:avLst/>
          </a:prstGeom>
          <a:noFill/>
          <a:ln/>
        </p:spPr>
        <p:txBody>
          <a:bodyPr wrap="square" rtlCol="0" anchor="ctr"/>
          <a:lstStyle/>
          <a:p>
            <a:pPr marL="0" indent="0" algn="ctr">
              <a:buNone/>
            </a:pPr>
            <a:r>
              <a:rPr lang="en-US" sz="1493" b="1" dirty="0">
                <a:solidFill>
                  <a:srgbClr val="333333"/>
                </a:solidFill>
                <a:latin typeface="Prompt-Bold" pitchFamily="34" charset="0"/>
                <a:ea typeface="Prompt-Bold" pitchFamily="34" charset="-122"/>
                <a:cs typeface="Prompt-Bold" pitchFamily="34" charset="-120"/>
              </a:rPr>
              <a:t>03</a:t>
            </a:r>
            <a:endParaRPr lang="en-US" sz="1493" dirty="0"/>
          </a:p>
        </p:txBody>
      </p:sp>
      <p:sp>
        <p:nvSpPr>
          <p:cNvPr id="13" name="Bullet text 3"/>
          <p:cNvSpPr/>
          <p:nvPr/>
        </p:nvSpPr>
        <p:spPr>
          <a:xfrm>
            <a:off x="1299803" y="3218475"/>
            <a:ext cx="2863739" cy="474345"/>
          </a:xfrm>
          <a:prstGeom prst="rect">
            <a:avLst/>
          </a:prstGeom>
          <a:noFill/>
          <a:ln/>
        </p:spPr>
        <p:txBody>
          <a:bodyPr wrap="square" rtlCol="0" anchor="ctr"/>
          <a:lstStyle/>
          <a:p>
            <a:pPr marL="0" indent="0" algn="l">
              <a:buNone/>
            </a:pPr>
            <a:r>
              <a:rPr lang="en-US" sz="1600" dirty="0">
                <a:solidFill>
                  <a:srgbClr val="333333"/>
                </a:solidFill>
                <a:latin typeface="Times New Roman" panose="02020603050405020304" pitchFamily="18" charset="0"/>
                <a:ea typeface="OpenSans-Regular" pitchFamily="34" charset="-122"/>
                <a:cs typeface="Times New Roman" panose="02020603050405020304" pitchFamily="18" charset="0"/>
              </a:rPr>
              <a:t>Deep Learning Specialization - Deeplearning.ai</a:t>
            </a:r>
            <a:endParaRPr lang="en-US" sz="1600" dirty="0">
              <a:latin typeface="Times New Roman" panose="02020603050405020304" pitchFamily="18" charset="0"/>
              <a:cs typeface="Times New Roman" panose="02020603050405020304" pitchFamily="18" charset="0"/>
            </a:endParaRPr>
          </a:p>
        </p:txBody>
      </p:sp>
      <p:pic>
        <p:nvPicPr>
          <p:cNvPr id="19" name="Image 18" descr="Une image contenant texte, cercle, Graphique, capture d’écran&#10;&#10;Description générée automatiquement">
            <a:extLst>
              <a:ext uri="{FF2B5EF4-FFF2-40B4-BE49-F238E27FC236}">
                <a16:creationId xmlns:a16="http://schemas.microsoft.com/office/drawing/2014/main" id="{9D19E5F0-8E25-159D-4BAC-13A598E4D31B}"/>
              </a:ext>
            </a:extLst>
          </p:cNvPr>
          <p:cNvPicPr>
            <a:picLocks noChangeAspect="1"/>
          </p:cNvPicPr>
          <p:nvPr/>
        </p:nvPicPr>
        <p:blipFill>
          <a:blip r:embed="rId3"/>
          <a:stretch>
            <a:fillRect/>
          </a:stretch>
        </p:blipFill>
        <p:spPr>
          <a:xfrm>
            <a:off x="7080622" y="3099295"/>
            <a:ext cx="1965587" cy="196558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taticPath"/>
          <p:cNvSpPr/>
          <p:nvPr/>
        </p:nvSpPr>
        <p:spPr>
          <a:xfrm>
            <a:off x="7143750" y="0"/>
            <a:ext cx="2000250" cy="5143500"/>
          </a:xfrm>
          <a:prstGeom prst="rect">
            <a:avLst/>
          </a:prstGeom>
          <a:solidFill>
            <a:srgbClr val="7030A0"/>
          </a:solidFill>
          <a:ln/>
        </p:spPr>
        <p:txBody>
          <a:bodyPr/>
          <a:lstStyle/>
          <a:p>
            <a:endParaRPr lang="fr-FR"/>
          </a:p>
        </p:txBody>
      </p:sp>
      <p:sp>
        <p:nvSpPr>
          <p:cNvPr id="3" name="Title"/>
          <p:cNvSpPr/>
          <p:nvPr/>
        </p:nvSpPr>
        <p:spPr>
          <a:xfrm>
            <a:off x="1190625" y="357188"/>
            <a:ext cx="5715000" cy="571500"/>
          </a:xfrm>
          <a:prstGeom prst="rect">
            <a:avLst/>
          </a:prstGeom>
          <a:noFill/>
          <a:ln/>
        </p:spPr>
        <p:txBody>
          <a:bodyPr wrap="square" rtlCol="0" anchor="ctr"/>
          <a:lstStyle/>
          <a:p>
            <a:pPr marL="0" indent="0" algn="l">
              <a:buNone/>
            </a:pPr>
            <a:r>
              <a:rPr lang="en-US" sz="2000" b="1" dirty="0">
                <a:solidFill>
                  <a:srgbClr val="333333"/>
                </a:solidFill>
                <a:latin typeface="Times New Roman" panose="02020603050405020304" pitchFamily="18" charset="0"/>
                <a:ea typeface="OpenSans-Bold" pitchFamily="34" charset="-122"/>
                <a:cs typeface="Times New Roman" panose="02020603050405020304" pitchFamily="18" charset="0"/>
              </a:rPr>
              <a:t>1. Analyse des données des systèmes éducatifs</a:t>
            </a:r>
            <a:endParaRPr lang="en-US" sz="2000" dirty="0">
              <a:latin typeface="Times New Roman" panose="02020603050405020304" pitchFamily="18" charset="0"/>
              <a:cs typeface="Times New Roman" panose="02020603050405020304" pitchFamily="18" charset="0"/>
            </a:endParaRPr>
          </a:p>
        </p:txBody>
      </p:sp>
      <p:sp>
        <p:nvSpPr>
          <p:cNvPr id="4" name="Subtitle 1"/>
          <p:cNvSpPr/>
          <p:nvPr/>
        </p:nvSpPr>
        <p:spPr>
          <a:xfrm>
            <a:off x="713423" y="1255870"/>
            <a:ext cx="5238750" cy="333375"/>
          </a:xfrm>
          <a:prstGeom prst="rect">
            <a:avLst/>
          </a:prstGeom>
          <a:noFill/>
          <a:ln/>
        </p:spPr>
        <p:txBody>
          <a:bodyPr wrap="square" rtlCol="0" anchor="ctr"/>
          <a:lstStyle/>
          <a:p>
            <a:pPr marL="0" indent="0" algn="l">
              <a:buNone/>
            </a:pPr>
            <a:r>
              <a:rPr lang="en-US" b="1" dirty="0" err="1">
                <a:solidFill>
                  <a:srgbClr val="000000"/>
                </a:solidFill>
                <a:latin typeface="Times New Roman" panose="02020603050405020304" pitchFamily="18" charset="0"/>
                <a:ea typeface="OpenSans-Bold" pitchFamily="34" charset="-122"/>
                <a:cs typeface="Times New Roman" panose="02020603050405020304" pitchFamily="18" charset="0"/>
              </a:rPr>
              <a:t>Contexte</a:t>
            </a:r>
            <a:r>
              <a:rPr lang="en-US" b="1" dirty="0">
                <a:solidFill>
                  <a:srgbClr val="000000"/>
                </a:solidFill>
                <a:latin typeface="Times New Roman" panose="02020603050405020304" pitchFamily="18" charset="0"/>
                <a:ea typeface="OpenSans-Bold" pitchFamily="34" charset="-122"/>
                <a:cs typeface="Times New Roman" panose="02020603050405020304" pitchFamily="18" charset="0"/>
              </a:rPr>
              <a:t>:</a:t>
            </a:r>
          </a:p>
        </p:txBody>
      </p:sp>
      <p:sp>
        <p:nvSpPr>
          <p:cNvPr id="5" name="Paragraph 1"/>
          <p:cNvSpPr/>
          <p:nvPr/>
        </p:nvSpPr>
        <p:spPr>
          <a:xfrm>
            <a:off x="714375" y="1571625"/>
            <a:ext cx="5238750" cy="836772"/>
          </a:xfrm>
          <a:prstGeom prst="rect">
            <a:avLst/>
          </a:prstGeom>
          <a:noFill/>
          <a:ln/>
        </p:spPr>
        <p:txBody>
          <a:bodyPr wrap="square" rtlCol="0" anchor="ctr"/>
          <a:lstStyle/>
          <a:p>
            <a:pPr marL="0" indent="0" algn="l">
              <a:buNone/>
            </a:pP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Analyse des données provenant de systèmes éducatifs de plusieurs pays pour identifier les opportunités de croissance et les tendances éducatives.</a:t>
            </a:r>
            <a:endParaRPr lang="en-US" sz="1600" dirty="0">
              <a:latin typeface="Times New Roman" panose="02020603050405020304" pitchFamily="18" charset="0"/>
              <a:cs typeface="Times New Roman" panose="02020603050405020304" pitchFamily="18" charset="0"/>
            </a:endParaRPr>
          </a:p>
        </p:txBody>
      </p:sp>
      <p:sp>
        <p:nvSpPr>
          <p:cNvPr id="6" name="Subtitle 2"/>
          <p:cNvSpPr/>
          <p:nvPr/>
        </p:nvSpPr>
        <p:spPr>
          <a:xfrm>
            <a:off x="713423" y="2456022"/>
            <a:ext cx="5238750" cy="333375"/>
          </a:xfrm>
          <a:prstGeom prst="rect">
            <a:avLst/>
          </a:prstGeom>
          <a:noFill/>
          <a:ln/>
        </p:spPr>
        <p:txBody>
          <a:bodyPr wrap="square" rtlCol="0" anchor="ctr"/>
          <a:lstStyle/>
          <a:p>
            <a:pPr marL="0" indent="0" algn="l">
              <a:buNone/>
            </a:pPr>
            <a:r>
              <a:rPr lang="en-US" b="1" dirty="0">
                <a:solidFill>
                  <a:srgbClr val="000000"/>
                </a:solidFill>
                <a:latin typeface="Times New Roman" panose="02020603050405020304" pitchFamily="18" charset="0"/>
                <a:ea typeface="OpenSans-Bold" pitchFamily="34" charset="-122"/>
                <a:cs typeface="Times New Roman" panose="02020603050405020304" pitchFamily="18" charset="0"/>
              </a:rPr>
              <a:t>Étapes</a:t>
            </a:r>
            <a:endParaRPr lang="en-US" dirty="0">
              <a:latin typeface="Times New Roman" panose="02020603050405020304" pitchFamily="18" charset="0"/>
              <a:cs typeface="Times New Roman" panose="02020603050405020304" pitchFamily="18" charset="0"/>
            </a:endParaRPr>
          </a:p>
        </p:txBody>
      </p:sp>
      <p:sp>
        <p:nvSpPr>
          <p:cNvPr id="7" name="Paragraph 2"/>
          <p:cNvSpPr/>
          <p:nvPr/>
        </p:nvSpPr>
        <p:spPr>
          <a:xfrm>
            <a:off x="713423" y="2847261"/>
            <a:ext cx="5329237" cy="714375"/>
          </a:xfrm>
          <a:prstGeom prst="rect">
            <a:avLst/>
          </a:prstGeom>
          <a:noFill/>
          <a:ln/>
        </p:spPr>
        <p:txBody>
          <a:bodyPr wrap="square" rtlCol="0" anchor="ctr"/>
          <a:lstStyle/>
          <a:p>
            <a:pPr marL="0" indent="0" algn="l">
              <a:buNone/>
            </a:pP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Nettoyage des données, analyse exploratoire, et formulation de recommandations avec des visualisations graphiques pour le client.</a:t>
            </a:r>
            <a:endParaRPr lang="en-US" sz="1600" dirty="0">
              <a:latin typeface="Times New Roman" panose="02020603050405020304" pitchFamily="18" charset="0"/>
              <a:cs typeface="Times New Roman" panose="02020603050405020304" pitchFamily="18" charset="0"/>
            </a:endParaRPr>
          </a:p>
        </p:txBody>
      </p:sp>
      <p:sp>
        <p:nvSpPr>
          <p:cNvPr id="8" name="Subtitle 3"/>
          <p:cNvSpPr/>
          <p:nvPr/>
        </p:nvSpPr>
        <p:spPr>
          <a:xfrm>
            <a:off x="713423" y="3697130"/>
            <a:ext cx="5238750" cy="381000"/>
          </a:xfrm>
          <a:prstGeom prst="rect">
            <a:avLst/>
          </a:prstGeom>
          <a:noFill/>
          <a:ln/>
        </p:spPr>
        <p:txBody>
          <a:bodyPr wrap="square" rtlCol="0" anchor="ctr"/>
          <a:lstStyle/>
          <a:p>
            <a:pPr marL="0" indent="0" algn="l">
              <a:buNone/>
            </a:pPr>
            <a:r>
              <a:rPr lang="en-US" b="1" dirty="0">
                <a:solidFill>
                  <a:srgbClr val="000000"/>
                </a:solidFill>
                <a:latin typeface="Times New Roman" panose="02020603050405020304" pitchFamily="18" charset="0"/>
                <a:ea typeface="OpenSans-Bold" pitchFamily="34" charset="-122"/>
                <a:cs typeface="Times New Roman" panose="02020603050405020304" pitchFamily="18" charset="0"/>
              </a:rPr>
              <a:t>Compétences clés</a:t>
            </a:r>
            <a:endParaRPr lang="en-US" dirty="0">
              <a:latin typeface="Times New Roman" panose="02020603050405020304" pitchFamily="18" charset="0"/>
              <a:cs typeface="Times New Roman" panose="02020603050405020304" pitchFamily="18" charset="0"/>
            </a:endParaRPr>
          </a:p>
        </p:txBody>
      </p:sp>
      <p:sp>
        <p:nvSpPr>
          <p:cNvPr id="9" name="Paragraph 3"/>
          <p:cNvSpPr/>
          <p:nvPr/>
        </p:nvSpPr>
        <p:spPr>
          <a:xfrm>
            <a:off x="713423" y="4125755"/>
            <a:ext cx="5238750" cy="660557"/>
          </a:xfrm>
          <a:prstGeom prst="rect">
            <a:avLst/>
          </a:prstGeom>
          <a:noFill/>
          <a:ln/>
        </p:spPr>
        <p:txBody>
          <a:bodyPr wrap="square" rtlCol="0" anchor="ctr"/>
          <a:lstStyle/>
          <a:p>
            <a:pPr marL="0" indent="0" algn="l">
              <a:buNone/>
            </a:pP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Python (Pandas, Matplotlib), Jupyter Notebook, statistiques descriptives.</a:t>
            </a:r>
            <a:endParaRPr lang="en-US" sz="1600" dirty="0">
              <a:latin typeface="Times New Roman" panose="02020603050405020304" pitchFamily="18" charset="0"/>
              <a:cs typeface="Times New Roman" panose="02020603050405020304" pitchFamily="18" charset="0"/>
            </a:endParaRPr>
          </a:p>
        </p:txBody>
      </p:sp>
      <p:sp>
        <p:nvSpPr>
          <p:cNvPr id="11" name="StaticPath"/>
          <p:cNvSpPr/>
          <p:nvPr/>
        </p:nvSpPr>
        <p:spPr>
          <a:xfrm>
            <a:off x="-1309687" y="3810000"/>
            <a:ext cx="1737360" cy="1737360"/>
          </a:xfrm>
          <a:prstGeom prst="ellipse">
            <a:avLst/>
          </a:prstGeom>
          <a:solidFill>
            <a:srgbClr val="7030A0">
              <a:alpha val="0"/>
            </a:srgbClr>
          </a:solidFill>
          <a:ln w="211667">
            <a:solidFill>
              <a:srgbClr val="7030A0"/>
            </a:solidFill>
            <a:prstDash val="solid"/>
          </a:ln>
        </p:spPr>
        <p:txBody>
          <a:bodyPr/>
          <a:lstStyle/>
          <a:p>
            <a:endParaRPr lang="fr-FR"/>
          </a:p>
        </p:txBody>
      </p:sp>
      <p:sp>
        <p:nvSpPr>
          <p:cNvPr id="12" name="StaticPath"/>
          <p:cNvSpPr/>
          <p:nvPr/>
        </p:nvSpPr>
        <p:spPr>
          <a:xfrm>
            <a:off x="285750" y="204788"/>
            <a:ext cx="482918" cy="482917"/>
          </a:xfrm>
          <a:prstGeom prst="ellipse">
            <a:avLst/>
          </a:prstGeom>
          <a:solidFill>
            <a:srgbClr val="000000"/>
          </a:solidFill>
          <a:ln/>
        </p:spPr>
        <p:txBody>
          <a:bodyPr/>
          <a:lstStyle/>
          <a:p>
            <a:endParaRPr lang="fr-FR"/>
          </a:p>
        </p:txBody>
      </p:sp>
      <p:pic>
        <p:nvPicPr>
          <p:cNvPr id="16" name="Image 15" descr="Une image contenant capture d’écran, violette, cercle, conception&#10;&#10;Description générée automatiquement">
            <a:extLst>
              <a:ext uri="{FF2B5EF4-FFF2-40B4-BE49-F238E27FC236}">
                <a16:creationId xmlns:a16="http://schemas.microsoft.com/office/drawing/2014/main" id="{98CC6D4C-252C-C476-D844-A873DA0F9788}"/>
              </a:ext>
            </a:extLst>
          </p:cNvPr>
          <p:cNvPicPr>
            <a:picLocks noChangeAspect="1"/>
          </p:cNvPicPr>
          <p:nvPr/>
        </p:nvPicPr>
        <p:blipFill>
          <a:blip r:embed="rId3"/>
          <a:stretch>
            <a:fillRect/>
          </a:stretch>
        </p:blipFill>
        <p:spPr>
          <a:xfrm>
            <a:off x="6547485" y="1468753"/>
            <a:ext cx="2000250" cy="198429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taticPath"/>
          <p:cNvSpPr/>
          <p:nvPr/>
        </p:nvSpPr>
        <p:spPr>
          <a:xfrm>
            <a:off x="7143750" y="0"/>
            <a:ext cx="2000250" cy="5143500"/>
          </a:xfrm>
          <a:prstGeom prst="rect">
            <a:avLst/>
          </a:prstGeom>
          <a:solidFill>
            <a:srgbClr val="7030A0"/>
          </a:solidFill>
          <a:ln>
            <a:solidFill>
              <a:srgbClr val="7030A0"/>
            </a:solidFill>
          </a:ln>
        </p:spPr>
        <p:txBody>
          <a:bodyPr/>
          <a:lstStyle/>
          <a:p>
            <a:endParaRPr lang="fr-FR"/>
          </a:p>
        </p:txBody>
      </p:sp>
      <p:sp>
        <p:nvSpPr>
          <p:cNvPr id="3" name="Title"/>
          <p:cNvSpPr/>
          <p:nvPr/>
        </p:nvSpPr>
        <p:spPr>
          <a:xfrm>
            <a:off x="962024" y="166688"/>
            <a:ext cx="6254115" cy="571500"/>
          </a:xfrm>
          <a:prstGeom prst="rect">
            <a:avLst/>
          </a:prstGeom>
          <a:noFill/>
          <a:ln/>
        </p:spPr>
        <p:txBody>
          <a:bodyPr wrap="square" rtlCol="0" anchor="ctr"/>
          <a:lstStyle/>
          <a:p>
            <a:pPr marL="0" indent="0" algn="l">
              <a:buNone/>
            </a:pPr>
            <a:r>
              <a:rPr lang="en-US" sz="2000" b="1" dirty="0">
                <a:solidFill>
                  <a:srgbClr val="333333"/>
                </a:solidFill>
                <a:latin typeface="Times New Roman" panose="02020603050405020304" pitchFamily="18" charset="0"/>
                <a:ea typeface="OpenSans-Bold" pitchFamily="34" charset="-122"/>
                <a:cs typeface="Times New Roman" panose="02020603050405020304" pitchFamily="18" charset="0"/>
              </a:rPr>
              <a:t>2. Conception d’une application pour la santé publique</a:t>
            </a:r>
            <a:endParaRPr lang="en-US" sz="2000" dirty="0">
              <a:latin typeface="Times New Roman" panose="02020603050405020304" pitchFamily="18" charset="0"/>
              <a:cs typeface="Times New Roman" panose="02020603050405020304" pitchFamily="18" charset="0"/>
            </a:endParaRPr>
          </a:p>
        </p:txBody>
      </p:sp>
      <p:sp>
        <p:nvSpPr>
          <p:cNvPr id="4" name="Subtitle 1"/>
          <p:cNvSpPr/>
          <p:nvPr/>
        </p:nvSpPr>
        <p:spPr>
          <a:xfrm>
            <a:off x="714375" y="1190625"/>
            <a:ext cx="5238750" cy="381000"/>
          </a:xfrm>
          <a:prstGeom prst="rect">
            <a:avLst/>
          </a:prstGeom>
          <a:noFill/>
          <a:ln/>
        </p:spPr>
        <p:txBody>
          <a:bodyPr wrap="square" rtlCol="0" anchor="ctr"/>
          <a:lstStyle/>
          <a:p>
            <a:pPr marL="0" indent="0" algn="l">
              <a:buNone/>
            </a:pPr>
            <a:r>
              <a:rPr lang="en-US" b="1" dirty="0">
                <a:solidFill>
                  <a:srgbClr val="000000"/>
                </a:solidFill>
                <a:latin typeface="Times New Roman" panose="02020603050405020304" pitchFamily="18" charset="0"/>
                <a:ea typeface="OpenSans-Bold" pitchFamily="34" charset="-122"/>
                <a:cs typeface="Times New Roman" panose="02020603050405020304" pitchFamily="18" charset="0"/>
              </a:rPr>
              <a:t>Contexte</a:t>
            </a:r>
            <a:endParaRPr lang="en-US" dirty="0">
              <a:latin typeface="Times New Roman" panose="02020603050405020304" pitchFamily="18" charset="0"/>
              <a:cs typeface="Times New Roman" panose="02020603050405020304" pitchFamily="18" charset="0"/>
            </a:endParaRPr>
          </a:p>
        </p:txBody>
      </p:sp>
      <p:sp>
        <p:nvSpPr>
          <p:cNvPr id="5" name="Paragraph 1"/>
          <p:cNvSpPr/>
          <p:nvPr/>
        </p:nvSpPr>
        <p:spPr>
          <a:xfrm>
            <a:off x="714375" y="1571625"/>
            <a:ext cx="5238750" cy="798195"/>
          </a:xfrm>
          <a:prstGeom prst="rect">
            <a:avLst/>
          </a:prstGeom>
          <a:noFill/>
          <a:ln/>
        </p:spPr>
        <p:txBody>
          <a:bodyPr wrap="square" rtlCol="0" anchor="ctr"/>
          <a:lstStyle/>
          <a:p>
            <a:pPr marL="0" indent="0" algn="l">
              <a:buNone/>
            </a:pP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Conception d'une application pour améliorer les habitudes alimentaires des utilisateurs dans le cadre de "Santé publique France".</a:t>
            </a:r>
            <a:endParaRPr lang="en-US" sz="1600" dirty="0">
              <a:latin typeface="Times New Roman" panose="02020603050405020304" pitchFamily="18" charset="0"/>
              <a:cs typeface="Times New Roman" panose="02020603050405020304" pitchFamily="18" charset="0"/>
            </a:endParaRPr>
          </a:p>
        </p:txBody>
      </p:sp>
      <p:sp>
        <p:nvSpPr>
          <p:cNvPr id="6" name="Subtitle 2"/>
          <p:cNvSpPr/>
          <p:nvPr/>
        </p:nvSpPr>
        <p:spPr>
          <a:xfrm>
            <a:off x="714375" y="2524125"/>
            <a:ext cx="5238750" cy="381000"/>
          </a:xfrm>
          <a:prstGeom prst="rect">
            <a:avLst/>
          </a:prstGeom>
          <a:noFill/>
          <a:ln/>
        </p:spPr>
        <p:txBody>
          <a:bodyPr wrap="square" rtlCol="0" anchor="ctr"/>
          <a:lstStyle/>
          <a:p>
            <a:pPr marL="0" indent="0" algn="l">
              <a:buNone/>
            </a:pPr>
            <a:r>
              <a:rPr lang="en-US" b="1" dirty="0">
                <a:solidFill>
                  <a:srgbClr val="000000"/>
                </a:solidFill>
                <a:latin typeface="Times New Roman" panose="02020603050405020304" pitchFamily="18" charset="0"/>
                <a:ea typeface="OpenSans-Bold" pitchFamily="34" charset="-122"/>
                <a:cs typeface="Times New Roman" panose="02020603050405020304" pitchFamily="18" charset="0"/>
              </a:rPr>
              <a:t>Étapes</a:t>
            </a:r>
            <a:endParaRPr lang="en-US" dirty="0">
              <a:latin typeface="Times New Roman" panose="02020603050405020304" pitchFamily="18" charset="0"/>
              <a:cs typeface="Times New Roman" panose="02020603050405020304" pitchFamily="18" charset="0"/>
            </a:endParaRPr>
          </a:p>
        </p:txBody>
      </p:sp>
      <p:sp>
        <p:nvSpPr>
          <p:cNvPr id="7" name="Paragraph 2"/>
          <p:cNvSpPr/>
          <p:nvPr/>
        </p:nvSpPr>
        <p:spPr>
          <a:xfrm>
            <a:off x="714375" y="2905125"/>
            <a:ext cx="5238750" cy="666750"/>
          </a:xfrm>
          <a:prstGeom prst="rect">
            <a:avLst/>
          </a:prstGeom>
          <a:noFill/>
          <a:ln/>
        </p:spPr>
        <p:txBody>
          <a:bodyPr wrap="square" rtlCol="0" anchor="ctr"/>
          <a:lstStyle/>
          <a:p>
            <a:pPr marL="0" indent="0" algn="l">
              <a:buNone/>
            </a:pP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Analyse des besoins, préparation des données, prototypage de l’application, et présentation finale avec des visualisations et métriques.</a:t>
            </a:r>
            <a:endParaRPr lang="en-US" sz="1600" dirty="0">
              <a:latin typeface="Times New Roman" panose="02020603050405020304" pitchFamily="18" charset="0"/>
              <a:cs typeface="Times New Roman" panose="02020603050405020304" pitchFamily="18" charset="0"/>
            </a:endParaRPr>
          </a:p>
        </p:txBody>
      </p:sp>
      <p:sp>
        <p:nvSpPr>
          <p:cNvPr id="8" name="Subtitle 3"/>
          <p:cNvSpPr/>
          <p:nvPr/>
        </p:nvSpPr>
        <p:spPr>
          <a:xfrm>
            <a:off x="713423" y="3786187"/>
            <a:ext cx="5238750" cy="333375"/>
          </a:xfrm>
          <a:prstGeom prst="rect">
            <a:avLst/>
          </a:prstGeom>
          <a:noFill/>
          <a:ln/>
        </p:spPr>
        <p:txBody>
          <a:bodyPr wrap="square" rtlCol="0" anchor="ctr"/>
          <a:lstStyle/>
          <a:p>
            <a:pPr marL="0" indent="0" algn="l">
              <a:buNone/>
            </a:pPr>
            <a:r>
              <a:rPr lang="en-US" b="1" dirty="0">
                <a:solidFill>
                  <a:srgbClr val="000000"/>
                </a:solidFill>
                <a:latin typeface="Times New Roman" panose="02020603050405020304" pitchFamily="18" charset="0"/>
                <a:ea typeface="OpenSans-Bold" pitchFamily="34" charset="-122"/>
                <a:cs typeface="Times New Roman" panose="02020603050405020304" pitchFamily="18" charset="0"/>
              </a:rPr>
              <a:t>Compétences clés</a:t>
            </a:r>
            <a:endParaRPr lang="en-US" dirty="0">
              <a:latin typeface="Times New Roman" panose="02020603050405020304" pitchFamily="18" charset="0"/>
              <a:cs typeface="Times New Roman" panose="02020603050405020304" pitchFamily="18" charset="0"/>
            </a:endParaRPr>
          </a:p>
        </p:txBody>
      </p:sp>
      <p:sp>
        <p:nvSpPr>
          <p:cNvPr id="9" name="Paragraph 3"/>
          <p:cNvSpPr/>
          <p:nvPr/>
        </p:nvSpPr>
        <p:spPr>
          <a:xfrm>
            <a:off x="713423" y="4134802"/>
            <a:ext cx="5678805" cy="393382"/>
          </a:xfrm>
          <a:prstGeom prst="rect">
            <a:avLst/>
          </a:prstGeom>
          <a:noFill/>
          <a:ln/>
        </p:spPr>
        <p:txBody>
          <a:bodyPr wrap="square" rtlCol="0" anchor="ctr"/>
          <a:lstStyle/>
          <a:p>
            <a:pPr marL="0" indent="0" algn="l">
              <a:buNone/>
            </a:pP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Python (Scikit-learn pour le prétraitement), </a:t>
            </a:r>
            <a:r>
              <a:rPr lang="en-US" sz="1600" dirty="0" err="1">
                <a:solidFill>
                  <a:srgbClr val="000000"/>
                </a:solidFill>
                <a:latin typeface="Times New Roman" panose="02020603050405020304" pitchFamily="18" charset="0"/>
                <a:ea typeface="OpenSans-Regular" pitchFamily="34" charset="-122"/>
                <a:cs typeface="Times New Roman" panose="02020603050405020304" pitchFamily="18" charset="0"/>
              </a:rPr>
              <a:t>visualisation</a:t>
            </a: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 </a:t>
            </a:r>
            <a:r>
              <a:rPr lang="en-US" sz="1600" dirty="0" err="1">
                <a:solidFill>
                  <a:srgbClr val="000000"/>
                </a:solidFill>
                <a:latin typeface="Times New Roman" panose="02020603050405020304" pitchFamily="18" charset="0"/>
                <a:ea typeface="OpenSans-Regular" pitchFamily="34" charset="-122"/>
                <a:cs typeface="Times New Roman" panose="02020603050405020304" pitchFamily="18" charset="0"/>
              </a:rPr>
              <a:t>avancée</a:t>
            </a: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11" name="StaticPath"/>
          <p:cNvSpPr/>
          <p:nvPr/>
        </p:nvSpPr>
        <p:spPr>
          <a:xfrm>
            <a:off x="-1309687" y="3810000"/>
            <a:ext cx="1737360" cy="1737360"/>
          </a:xfrm>
          <a:prstGeom prst="ellipse">
            <a:avLst/>
          </a:prstGeom>
          <a:solidFill>
            <a:srgbClr val="000000">
              <a:alpha val="0"/>
            </a:srgbClr>
          </a:solidFill>
          <a:ln w="211667">
            <a:solidFill>
              <a:srgbClr val="7030A0"/>
            </a:solidFill>
            <a:prstDash val="solid"/>
          </a:ln>
        </p:spPr>
        <p:txBody>
          <a:bodyPr/>
          <a:lstStyle/>
          <a:p>
            <a:endParaRPr lang="fr-FR"/>
          </a:p>
        </p:txBody>
      </p:sp>
      <p:sp>
        <p:nvSpPr>
          <p:cNvPr id="12" name="StaticPath"/>
          <p:cNvSpPr/>
          <p:nvPr/>
        </p:nvSpPr>
        <p:spPr>
          <a:xfrm>
            <a:off x="285750" y="204788"/>
            <a:ext cx="482918" cy="482917"/>
          </a:xfrm>
          <a:prstGeom prst="ellipse">
            <a:avLst/>
          </a:prstGeom>
          <a:solidFill>
            <a:srgbClr val="000000"/>
          </a:solidFill>
          <a:ln/>
        </p:spPr>
        <p:txBody>
          <a:bodyPr/>
          <a:lstStyle/>
          <a:p>
            <a:endParaRPr lang="fr-FR"/>
          </a:p>
        </p:txBody>
      </p:sp>
      <p:pic>
        <p:nvPicPr>
          <p:cNvPr id="14" name="Image 13" descr="Une image contenant capture d’écran, cercle, violette, Graphique&#10;&#10;Description générée automatiquement">
            <a:extLst>
              <a:ext uri="{FF2B5EF4-FFF2-40B4-BE49-F238E27FC236}">
                <a16:creationId xmlns:a16="http://schemas.microsoft.com/office/drawing/2014/main" id="{42E8B656-4479-ED4E-9DBD-66C22E45D066}"/>
              </a:ext>
            </a:extLst>
          </p:cNvPr>
          <p:cNvPicPr>
            <a:picLocks noChangeAspect="1"/>
          </p:cNvPicPr>
          <p:nvPr/>
        </p:nvPicPr>
        <p:blipFill>
          <a:blip r:embed="rId3"/>
          <a:stretch>
            <a:fillRect/>
          </a:stretch>
        </p:blipFill>
        <p:spPr>
          <a:xfrm>
            <a:off x="6525076" y="1549047"/>
            <a:ext cx="2062664" cy="19501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taticPath"/>
          <p:cNvSpPr/>
          <p:nvPr/>
        </p:nvSpPr>
        <p:spPr>
          <a:xfrm>
            <a:off x="7143750" y="0"/>
            <a:ext cx="2000250" cy="5143500"/>
          </a:xfrm>
          <a:prstGeom prst="rect">
            <a:avLst/>
          </a:prstGeom>
          <a:solidFill>
            <a:srgbClr val="7030A0"/>
          </a:solidFill>
          <a:ln>
            <a:solidFill>
              <a:srgbClr val="7030A0"/>
            </a:solidFill>
          </a:ln>
        </p:spPr>
        <p:txBody>
          <a:bodyPr/>
          <a:lstStyle/>
          <a:p>
            <a:endParaRPr lang="fr-FR"/>
          </a:p>
        </p:txBody>
      </p:sp>
      <p:sp>
        <p:nvSpPr>
          <p:cNvPr id="3" name="Title"/>
          <p:cNvSpPr/>
          <p:nvPr/>
        </p:nvSpPr>
        <p:spPr>
          <a:xfrm>
            <a:off x="1021080" y="357188"/>
            <a:ext cx="5884545" cy="571500"/>
          </a:xfrm>
          <a:prstGeom prst="rect">
            <a:avLst/>
          </a:prstGeom>
          <a:noFill/>
          <a:ln/>
        </p:spPr>
        <p:txBody>
          <a:bodyPr wrap="square" rtlCol="0" anchor="ctr"/>
          <a:lstStyle/>
          <a:p>
            <a:pPr marL="0" indent="0" algn="l">
              <a:buNone/>
            </a:pPr>
            <a:r>
              <a:rPr lang="en-US" sz="2000" b="1" dirty="0">
                <a:solidFill>
                  <a:srgbClr val="333333"/>
                </a:solidFill>
                <a:latin typeface="Times New Roman" panose="02020603050405020304" pitchFamily="18" charset="0"/>
                <a:ea typeface="OpenSans-Bold" pitchFamily="34" charset="-122"/>
                <a:cs typeface="Times New Roman" panose="02020603050405020304" pitchFamily="18" charset="0"/>
              </a:rPr>
              <a:t>3. Prévision de la consommation électrique des bâtiments</a:t>
            </a:r>
            <a:endParaRPr lang="en-US" sz="2000" dirty="0">
              <a:latin typeface="Times New Roman" panose="02020603050405020304" pitchFamily="18" charset="0"/>
              <a:cs typeface="Times New Roman" panose="02020603050405020304" pitchFamily="18" charset="0"/>
            </a:endParaRPr>
          </a:p>
        </p:txBody>
      </p:sp>
      <p:sp>
        <p:nvSpPr>
          <p:cNvPr id="4" name="Subtitle 1"/>
          <p:cNvSpPr/>
          <p:nvPr/>
        </p:nvSpPr>
        <p:spPr>
          <a:xfrm>
            <a:off x="714375" y="1190625"/>
            <a:ext cx="5238750" cy="381000"/>
          </a:xfrm>
          <a:prstGeom prst="rect">
            <a:avLst/>
          </a:prstGeom>
          <a:noFill/>
          <a:ln/>
        </p:spPr>
        <p:txBody>
          <a:bodyPr wrap="square" rtlCol="0" anchor="ctr"/>
          <a:lstStyle/>
          <a:p>
            <a:pPr marL="0" indent="0" algn="l">
              <a:buNone/>
            </a:pPr>
            <a:r>
              <a:rPr lang="en-US" b="1" dirty="0">
                <a:solidFill>
                  <a:srgbClr val="000000"/>
                </a:solidFill>
                <a:latin typeface="Times New Roman" panose="02020603050405020304" pitchFamily="18" charset="0"/>
                <a:ea typeface="OpenSans-Bold" pitchFamily="34" charset="-122"/>
                <a:cs typeface="Times New Roman" panose="02020603050405020304" pitchFamily="18" charset="0"/>
              </a:rPr>
              <a:t>Contexte</a:t>
            </a:r>
            <a:endParaRPr lang="en-US" dirty="0">
              <a:latin typeface="Times New Roman" panose="02020603050405020304" pitchFamily="18" charset="0"/>
              <a:cs typeface="Times New Roman" panose="02020603050405020304" pitchFamily="18" charset="0"/>
            </a:endParaRPr>
          </a:p>
        </p:txBody>
      </p:sp>
      <p:sp>
        <p:nvSpPr>
          <p:cNvPr id="5" name="Paragraph 1"/>
          <p:cNvSpPr/>
          <p:nvPr/>
        </p:nvSpPr>
        <p:spPr>
          <a:xfrm>
            <a:off x="714375" y="1571625"/>
            <a:ext cx="5238750" cy="619125"/>
          </a:xfrm>
          <a:prstGeom prst="rect">
            <a:avLst/>
          </a:prstGeom>
          <a:noFill/>
          <a:ln/>
        </p:spPr>
        <p:txBody>
          <a:bodyPr wrap="square" rtlCol="0" anchor="ctr"/>
          <a:lstStyle/>
          <a:p>
            <a:pPr marL="0" indent="0" algn="l">
              <a:buNone/>
            </a:pP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Développement d'un modèle de prédiction pour optimiser la consommation électrique dans différents bâtiments.</a:t>
            </a:r>
            <a:endParaRPr lang="en-US" sz="1600" dirty="0">
              <a:latin typeface="Times New Roman" panose="02020603050405020304" pitchFamily="18" charset="0"/>
              <a:cs typeface="Times New Roman" panose="02020603050405020304" pitchFamily="18" charset="0"/>
            </a:endParaRPr>
          </a:p>
        </p:txBody>
      </p:sp>
      <p:sp>
        <p:nvSpPr>
          <p:cNvPr id="6" name="Subtitle 2"/>
          <p:cNvSpPr/>
          <p:nvPr/>
        </p:nvSpPr>
        <p:spPr>
          <a:xfrm>
            <a:off x="714375" y="2333625"/>
            <a:ext cx="5238750" cy="381000"/>
          </a:xfrm>
          <a:prstGeom prst="rect">
            <a:avLst/>
          </a:prstGeom>
          <a:noFill/>
          <a:ln/>
        </p:spPr>
        <p:txBody>
          <a:bodyPr wrap="square" rtlCol="0" anchor="ctr"/>
          <a:lstStyle/>
          <a:p>
            <a:pPr marL="0" indent="0" algn="l">
              <a:buNone/>
            </a:pPr>
            <a:r>
              <a:rPr lang="en-US" b="1" dirty="0">
                <a:solidFill>
                  <a:srgbClr val="000000"/>
                </a:solidFill>
                <a:latin typeface="Times New Roman" panose="02020603050405020304" pitchFamily="18" charset="0"/>
                <a:ea typeface="OpenSans-Bold" pitchFamily="34" charset="-122"/>
                <a:cs typeface="Times New Roman" panose="02020603050405020304" pitchFamily="18" charset="0"/>
              </a:rPr>
              <a:t>Étapes</a:t>
            </a:r>
            <a:endParaRPr lang="en-US" dirty="0">
              <a:latin typeface="Times New Roman" panose="02020603050405020304" pitchFamily="18" charset="0"/>
              <a:cs typeface="Times New Roman" panose="02020603050405020304" pitchFamily="18" charset="0"/>
            </a:endParaRPr>
          </a:p>
        </p:txBody>
      </p:sp>
      <p:sp>
        <p:nvSpPr>
          <p:cNvPr id="7" name="Paragraph 2"/>
          <p:cNvSpPr/>
          <p:nvPr/>
        </p:nvSpPr>
        <p:spPr>
          <a:xfrm>
            <a:off x="714375" y="2701290"/>
            <a:ext cx="5238750" cy="813435"/>
          </a:xfrm>
          <a:prstGeom prst="rect">
            <a:avLst/>
          </a:prstGeom>
          <a:noFill/>
          <a:ln/>
        </p:spPr>
        <p:txBody>
          <a:bodyPr wrap="square" rtlCol="0" anchor="ctr"/>
          <a:lstStyle/>
          <a:p>
            <a:pPr marL="0" indent="0" algn="l">
              <a:buNone/>
            </a:pP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Préparation des données (extraction des </a:t>
            </a:r>
            <a:r>
              <a:rPr lang="fr-FR" sz="1600" dirty="0" err="1">
                <a:latin typeface="Times New Roman" panose="02020603050405020304" pitchFamily="18" charset="0"/>
                <a:cs typeface="Times New Roman" panose="02020603050405020304" pitchFamily="18" charset="0"/>
              </a:rPr>
              <a:t>features</a:t>
            </a: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 transformation des variables), modélisation de régression et séries temporelles, et évaluation du modèle.</a:t>
            </a:r>
            <a:endParaRPr lang="en-US" sz="1600" dirty="0">
              <a:latin typeface="Times New Roman" panose="02020603050405020304" pitchFamily="18" charset="0"/>
              <a:cs typeface="Times New Roman" panose="02020603050405020304" pitchFamily="18" charset="0"/>
            </a:endParaRPr>
          </a:p>
        </p:txBody>
      </p:sp>
      <p:sp>
        <p:nvSpPr>
          <p:cNvPr id="8" name="Subtitle 3"/>
          <p:cNvSpPr/>
          <p:nvPr/>
        </p:nvSpPr>
        <p:spPr>
          <a:xfrm>
            <a:off x="714375" y="3680460"/>
            <a:ext cx="5238750" cy="381000"/>
          </a:xfrm>
          <a:prstGeom prst="rect">
            <a:avLst/>
          </a:prstGeom>
          <a:noFill/>
          <a:ln/>
        </p:spPr>
        <p:txBody>
          <a:bodyPr wrap="square" rtlCol="0" anchor="ctr"/>
          <a:lstStyle/>
          <a:p>
            <a:pPr marL="0" indent="0" algn="l">
              <a:buNone/>
            </a:pPr>
            <a:r>
              <a:rPr lang="en-US" b="1" dirty="0">
                <a:solidFill>
                  <a:srgbClr val="000000"/>
                </a:solidFill>
                <a:latin typeface="Times New Roman" panose="02020603050405020304" pitchFamily="18" charset="0"/>
                <a:ea typeface="OpenSans-Bold" pitchFamily="34" charset="-122"/>
                <a:cs typeface="Times New Roman" panose="02020603050405020304" pitchFamily="18" charset="0"/>
              </a:rPr>
              <a:t>Compétences clés</a:t>
            </a:r>
            <a:endParaRPr lang="en-US" dirty="0">
              <a:latin typeface="Times New Roman" panose="02020603050405020304" pitchFamily="18" charset="0"/>
              <a:cs typeface="Times New Roman" panose="02020603050405020304" pitchFamily="18" charset="0"/>
            </a:endParaRPr>
          </a:p>
        </p:txBody>
      </p:sp>
      <p:sp>
        <p:nvSpPr>
          <p:cNvPr id="9" name="Paragraph 3"/>
          <p:cNvSpPr/>
          <p:nvPr/>
        </p:nvSpPr>
        <p:spPr>
          <a:xfrm>
            <a:off x="714375" y="3952875"/>
            <a:ext cx="5238750" cy="642938"/>
          </a:xfrm>
          <a:prstGeom prst="rect">
            <a:avLst/>
          </a:prstGeom>
          <a:noFill/>
          <a:ln/>
        </p:spPr>
        <p:txBody>
          <a:bodyPr wrap="square" rtlCol="0" anchor="ctr"/>
          <a:lstStyle/>
          <a:p>
            <a:pPr marL="0" indent="0" algn="l">
              <a:buNone/>
            </a:pPr>
            <a:r>
              <a:rPr lang="en-US" sz="1400" dirty="0">
                <a:solidFill>
                  <a:srgbClr val="000000"/>
                </a:solidFill>
                <a:latin typeface="Times New Roman" panose="02020603050405020304" pitchFamily="18" charset="0"/>
                <a:ea typeface="OpenSans-Regular" pitchFamily="34" charset="-122"/>
                <a:cs typeface="Times New Roman" panose="02020603050405020304" pitchFamily="18" charset="0"/>
              </a:rPr>
              <a:t>Modélisation de séries temporelles, régression, Scikit-learn, optimisation d'hyperparamètres.</a:t>
            </a:r>
            <a:endParaRPr lang="en-US" sz="1400" dirty="0">
              <a:latin typeface="Times New Roman" panose="02020603050405020304" pitchFamily="18" charset="0"/>
              <a:cs typeface="Times New Roman" panose="02020603050405020304" pitchFamily="18" charset="0"/>
            </a:endParaRPr>
          </a:p>
        </p:txBody>
      </p:sp>
      <p:sp>
        <p:nvSpPr>
          <p:cNvPr id="11" name="StaticPath"/>
          <p:cNvSpPr/>
          <p:nvPr/>
        </p:nvSpPr>
        <p:spPr>
          <a:xfrm>
            <a:off x="-1309687" y="3810000"/>
            <a:ext cx="1737360" cy="1737360"/>
          </a:xfrm>
          <a:prstGeom prst="ellipse">
            <a:avLst/>
          </a:prstGeom>
          <a:solidFill>
            <a:srgbClr val="000000">
              <a:alpha val="0"/>
            </a:srgbClr>
          </a:solidFill>
          <a:ln w="211667">
            <a:solidFill>
              <a:srgbClr val="7030A0"/>
            </a:solidFill>
            <a:prstDash val="solid"/>
          </a:ln>
        </p:spPr>
        <p:txBody>
          <a:bodyPr/>
          <a:lstStyle/>
          <a:p>
            <a:endParaRPr lang="fr-FR"/>
          </a:p>
        </p:txBody>
      </p:sp>
      <p:sp>
        <p:nvSpPr>
          <p:cNvPr id="12" name="StaticPath"/>
          <p:cNvSpPr/>
          <p:nvPr/>
        </p:nvSpPr>
        <p:spPr>
          <a:xfrm>
            <a:off x="285750" y="204788"/>
            <a:ext cx="482918" cy="482917"/>
          </a:xfrm>
          <a:prstGeom prst="ellipse">
            <a:avLst/>
          </a:prstGeom>
          <a:solidFill>
            <a:srgbClr val="000000"/>
          </a:solidFill>
          <a:ln/>
        </p:spPr>
        <p:txBody>
          <a:bodyPr/>
          <a:lstStyle/>
          <a:p>
            <a:endParaRPr lang="fr-FR"/>
          </a:p>
        </p:txBody>
      </p:sp>
      <p:pic>
        <p:nvPicPr>
          <p:cNvPr id="14" name="Image 13" descr="Une image contenant Appareils électroniques, circuit, Ingénierie électronique, capture d’écran&#10;&#10;Description générée automatiquement">
            <a:extLst>
              <a:ext uri="{FF2B5EF4-FFF2-40B4-BE49-F238E27FC236}">
                <a16:creationId xmlns:a16="http://schemas.microsoft.com/office/drawing/2014/main" id="{4F1884AC-F25B-695E-FE29-2166ED24F86E}"/>
              </a:ext>
            </a:extLst>
          </p:cNvPr>
          <p:cNvPicPr>
            <a:picLocks noChangeAspect="1"/>
          </p:cNvPicPr>
          <p:nvPr/>
        </p:nvPicPr>
        <p:blipFill>
          <a:blip r:embed="rId3"/>
          <a:stretch>
            <a:fillRect/>
          </a:stretch>
        </p:blipFill>
        <p:spPr>
          <a:xfrm>
            <a:off x="6459220" y="1477962"/>
            <a:ext cx="2120009" cy="203676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taticPath"/>
          <p:cNvSpPr/>
          <p:nvPr/>
        </p:nvSpPr>
        <p:spPr>
          <a:xfrm>
            <a:off x="7143750" y="0"/>
            <a:ext cx="2000250" cy="5143500"/>
          </a:xfrm>
          <a:prstGeom prst="rect">
            <a:avLst/>
          </a:prstGeom>
          <a:solidFill>
            <a:srgbClr val="7030A0"/>
          </a:solidFill>
          <a:ln/>
        </p:spPr>
        <p:txBody>
          <a:bodyPr/>
          <a:lstStyle/>
          <a:p>
            <a:endParaRPr lang="fr-FR"/>
          </a:p>
        </p:txBody>
      </p:sp>
      <p:sp>
        <p:nvSpPr>
          <p:cNvPr id="3" name="Title"/>
          <p:cNvSpPr/>
          <p:nvPr/>
        </p:nvSpPr>
        <p:spPr>
          <a:xfrm>
            <a:off x="1190625" y="357188"/>
            <a:ext cx="5715000" cy="571500"/>
          </a:xfrm>
          <a:prstGeom prst="rect">
            <a:avLst/>
          </a:prstGeom>
          <a:noFill/>
          <a:ln/>
        </p:spPr>
        <p:txBody>
          <a:bodyPr wrap="square" rtlCol="0" anchor="ctr"/>
          <a:lstStyle/>
          <a:p>
            <a:pPr marL="0" indent="0" algn="l">
              <a:buNone/>
            </a:pPr>
            <a:r>
              <a:rPr lang="en-US" sz="2000" b="1" dirty="0">
                <a:solidFill>
                  <a:srgbClr val="333333"/>
                </a:solidFill>
                <a:latin typeface="Times New Roman" panose="02020603050405020304" pitchFamily="18" charset="0"/>
                <a:ea typeface="OpenSans-Bold" pitchFamily="34" charset="-122"/>
                <a:cs typeface="Times New Roman" panose="02020603050405020304" pitchFamily="18" charset="0"/>
              </a:rPr>
              <a:t>4. Segmentation des clients pour un e-commerce</a:t>
            </a:r>
            <a:endParaRPr lang="en-US" sz="2000" dirty="0">
              <a:latin typeface="Times New Roman" panose="02020603050405020304" pitchFamily="18" charset="0"/>
              <a:cs typeface="Times New Roman" panose="02020603050405020304" pitchFamily="18" charset="0"/>
            </a:endParaRPr>
          </a:p>
        </p:txBody>
      </p:sp>
      <p:sp>
        <p:nvSpPr>
          <p:cNvPr id="4" name="Subtitle 1"/>
          <p:cNvSpPr/>
          <p:nvPr/>
        </p:nvSpPr>
        <p:spPr>
          <a:xfrm>
            <a:off x="714375" y="1190625"/>
            <a:ext cx="5238750" cy="333375"/>
          </a:xfrm>
          <a:prstGeom prst="rect">
            <a:avLst/>
          </a:prstGeom>
          <a:noFill/>
          <a:ln/>
        </p:spPr>
        <p:txBody>
          <a:bodyPr wrap="square" rtlCol="0" anchor="ctr"/>
          <a:lstStyle/>
          <a:p>
            <a:pPr marL="0" indent="0" algn="l">
              <a:buNone/>
            </a:pPr>
            <a:r>
              <a:rPr lang="en-US" b="1" dirty="0">
                <a:solidFill>
                  <a:srgbClr val="000000"/>
                </a:solidFill>
                <a:latin typeface="Times New Roman" panose="02020603050405020304" pitchFamily="18" charset="0"/>
                <a:ea typeface="OpenSans-Bold" pitchFamily="34" charset="-122"/>
                <a:cs typeface="Times New Roman" panose="02020603050405020304" pitchFamily="18" charset="0"/>
              </a:rPr>
              <a:t>Contexte</a:t>
            </a:r>
            <a:endParaRPr lang="en-US" dirty="0">
              <a:latin typeface="Times New Roman" panose="02020603050405020304" pitchFamily="18" charset="0"/>
              <a:cs typeface="Times New Roman" panose="02020603050405020304" pitchFamily="18" charset="0"/>
            </a:endParaRPr>
          </a:p>
        </p:txBody>
      </p:sp>
      <p:sp>
        <p:nvSpPr>
          <p:cNvPr id="5" name="Paragraph 1"/>
          <p:cNvSpPr/>
          <p:nvPr/>
        </p:nvSpPr>
        <p:spPr>
          <a:xfrm>
            <a:off x="714374" y="1571625"/>
            <a:ext cx="5465445" cy="455295"/>
          </a:xfrm>
          <a:prstGeom prst="rect">
            <a:avLst/>
          </a:prstGeom>
          <a:noFill/>
          <a:ln/>
        </p:spPr>
        <p:txBody>
          <a:bodyPr wrap="square" rtlCol="0" anchor="ctr"/>
          <a:lstStyle/>
          <a:p>
            <a:pPr marL="0" indent="0" algn="l">
              <a:buNone/>
            </a:pP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Identification de segments de clients distincts pour personnaliser les offres et renforcer la fidélisation.</a:t>
            </a:r>
            <a:endParaRPr lang="en-US" sz="1600" dirty="0">
              <a:latin typeface="Times New Roman" panose="02020603050405020304" pitchFamily="18" charset="0"/>
              <a:cs typeface="Times New Roman" panose="02020603050405020304" pitchFamily="18" charset="0"/>
            </a:endParaRPr>
          </a:p>
        </p:txBody>
      </p:sp>
      <p:sp>
        <p:nvSpPr>
          <p:cNvPr id="6" name="Subtitle 2"/>
          <p:cNvSpPr/>
          <p:nvPr/>
        </p:nvSpPr>
        <p:spPr>
          <a:xfrm>
            <a:off x="714375" y="2299335"/>
            <a:ext cx="5238750" cy="333375"/>
          </a:xfrm>
          <a:prstGeom prst="rect">
            <a:avLst/>
          </a:prstGeom>
          <a:noFill/>
          <a:ln/>
        </p:spPr>
        <p:txBody>
          <a:bodyPr wrap="square" rtlCol="0" anchor="ctr"/>
          <a:lstStyle/>
          <a:p>
            <a:pPr marL="0" indent="0" algn="l">
              <a:buNone/>
            </a:pPr>
            <a:r>
              <a:rPr lang="en-US" b="1" dirty="0">
                <a:solidFill>
                  <a:srgbClr val="000000"/>
                </a:solidFill>
                <a:latin typeface="Times New Roman" panose="02020603050405020304" pitchFamily="18" charset="0"/>
                <a:ea typeface="OpenSans-Bold" pitchFamily="34" charset="-122"/>
                <a:cs typeface="Times New Roman" panose="02020603050405020304" pitchFamily="18" charset="0"/>
              </a:rPr>
              <a:t>Étapes</a:t>
            </a:r>
            <a:endParaRPr lang="en-US" dirty="0">
              <a:latin typeface="Times New Roman" panose="02020603050405020304" pitchFamily="18" charset="0"/>
              <a:cs typeface="Times New Roman" panose="02020603050405020304" pitchFamily="18" charset="0"/>
            </a:endParaRPr>
          </a:p>
        </p:txBody>
      </p:sp>
      <p:sp>
        <p:nvSpPr>
          <p:cNvPr id="7" name="Paragraph 2"/>
          <p:cNvSpPr/>
          <p:nvPr/>
        </p:nvSpPr>
        <p:spPr>
          <a:xfrm>
            <a:off x="714374" y="2680335"/>
            <a:ext cx="5238750" cy="714375"/>
          </a:xfrm>
          <a:prstGeom prst="rect">
            <a:avLst/>
          </a:prstGeom>
          <a:noFill/>
          <a:ln/>
        </p:spPr>
        <p:txBody>
          <a:bodyPr wrap="square" rtlCol="0" anchor="ctr"/>
          <a:lstStyle/>
          <a:p>
            <a:pPr marL="0" indent="0" algn="l">
              <a:buNone/>
            </a:pP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Exploration et nettoyage des données client, clustering (K-Means, DBSCAN), et analyse des segments pour des actions marketing spécifiques.</a:t>
            </a:r>
            <a:endParaRPr lang="en-US" sz="1600" dirty="0">
              <a:latin typeface="Times New Roman" panose="02020603050405020304" pitchFamily="18" charset="0"/>
              <a:cs typeface="Times New Roman" panose="02020603050405020304" pitchFamily="18" charset="0"/>
            </a:endParaRPr>
          </a:p>
        </p:txBody>
      </p:sp>
      <p:sp>
        <p:nvSpPr>
          <p:cNvPr id="8" name="Subtitle 3"/>
          <p:cNvSpPr/>
          <p:nvPr/>
        </p:nvSpPr>
        <p:spPr>
          <a:xfrm>
            <a:off x="714374" y="3714750"/>
            <a:ext cx="5238750" cy="333375"/>
          </a:xfrm>
          <a:prstGeom prst="rect">
            <a:avLst/>
          </a:prstGeom>
          <a:noFill/>
          <a:ln/>
        </p:spPr>
        <p:txBody>
          <a:bodyPr wrap="square" rtlCol="0" anchor="ctr"/>
          <a:lstStyle/>
          <a:p>
            <a:pPr marL="0" indent="0" algn="l">
              <a:buNone/>
            </a:pPr>
            <a:r>
              <a:rPr lang="en-US" sz="1600" b="1" dirty="0">
                <a:solidFill>
                  <a:srgbClr val="000000"/>
                </a:solidFill>
                <a:latin typeface="Times New Roman" panose="02020603050405020304" pitchFamily="18" charset="0"/>
                <a:ea typeface="OpenSans-Bold" pitchFamily="34" charset="-122"/>
                <a:cs typeface="Times New Roman" panose="02020603050405020304" pitchFamily="18" charset="0"/>
              </a:rPr>
              <a:t>Compétences clés</a:t>
            </a:r>
            <a:endParaRPr lang="en-US" sz="1600" dirty="0">
              <a:latin typeface="Times New Roman" panose="02020603050405020304" pitchFamily="18" charset="0"/>
              <a:cs typeface="Times New Roman" panose="02020603050405020304" pitchFamily="18" charset="0"/>
            </a:endParaRPr>
          </a:p>
        </p:txBody>
      </p:sp>
      <p:sp>
        <p:nvSpPr>
          <p:cNvPr id="9" name="Paragraph 3"/>
          <p:cNvSpPr/>
          <p:nvPr/>
        </p:nvSpPr>
        <p:spPr>
          <a:xfrm>
            <a:off x="714374" y="4051935"/>
            <a:ext cx="5238750" cy="632460"/>
          </a:xfrm>
          <a:prstGeom prst="rect">
            <a:avLst/>
          </a:prstGeom>
          <a:noFill/>
          <a:ln/>
        </p:spPr>
        <p:txBody>
          <a:bodyPr wrap="square" rtlCol="0" anchor="ctr"/>
          <a:lstStyle/>
          <a:p>
            <a:pPr marL="0" indent="0" algn="l">
              <a:buNone/>
            </a:pP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Clustering, K-Means, PCA pour réduction de dimension, visualisation des clusters.</a:t>
            </a:r>
            <a:endParaRPr lang="en-US" sz="1600" dirty="0">
              <a:latin typeface="Times New Roman" panose="02020603050405020304" pitchFamily="18" charset="0"/>
              <a:cs typeface="Times New Roman" panose="02020603050405020304" pitchFamily="18" charset="0"/>
            </a:endParaRPr>
          </a:p>
        </p:txBody>
      </p:sp>
      <p:sp>
        <p:nvSpPr>
          <p:cNvPr id="11" name="StaticPath"/>
          <p:cNvSpPr/>
          <p:nvPr/>
        </p:nvSpPr>
        <p:spPr>
          <a:xfrm>
            <a:off x="-1309687" y="3810000"/>
            <a:ext cx="1737360" cy="1737360"/>
          </a:xfrm>
          <a:prstGeom prst="ellipse">
            <a:avLst/>
          </a:prstGeom>
          <a:solidFill>
            <a:srgbClr val="7030A0">
              <a:alpha val="0"/>
            </a:srgbClr>
          </a:solidFill>
          <a:ln w="211667">
            <a:solidFill>
              <a:srgbClr val="7030A0"/>
            </a:solidFill>
            <a:prstDash val="solid"/>
          </a:ln>
        </p:spPr>
        <p:txBody>
          <a:bodyPr/>
          <a:lstStyle/>
          <a:p>
            <a:endParaRPr lang="fr-FR"/>
          </a:p>
        </p:txBody>
      </p:sp>
      <p:sp>
        <p:nvSpPr>
          <p:cNvPr id="12" name="StaticPath"/>
          <p:cNvSpPr/>
          <p:nvPr/>
        </p:nvSpPr>
        <p:spPr>
          <a:xfrm>
            <a:off x="285750" y="204788"/>
            <a:ext cx="482918" cy="482917"/>
          </a:xfrm>
          <a:prstGeom prst="ellipse">
            <a:avLst/>
          </a:prstGeom>
          <a:solidFill>
            <a:srgbClr val="000000"/>
          </a:solidFill>
          <a:ln/>
        </p:spPr>
        <p:txBody>
          <a:bodyPr/>
          <a:lstStyle/>
          <a:p>
            <a:endParaRPr lang="fr-FR"/>
          </a:p>
        </p:txBody>
      </p:sp>
      <p:pic>
        <p:nvPicPr>
          <p:cNvPr id="14" name="Image 13" descr="Une image contenant cercle&#10;&#10;Description générée automatiquement">
            <a:extLst>
              <a:ext uri="{FF2B5EF4-FFF2-40B4-BE49-F238E27FC236}">
                <a16:creationId xmlns:a16="http://schemas.microsoft.com/office/drawing/2014/main" id="{1B906C65-10BF-444A-63AF-2C37F94127C5}"/>
              </a:ext>
            </a:extLst>
          </p:cNvPr>
          <p:cNvPicPr>
            <a:picLocks noChangeAspect="1"/>
          </p:cNvPicPr>
          <p:nvPr/>
        </p:nvPicPr>
        <p:blipFill>
          <a:blip r:embed="rId3"/>
          <a:stretch>
            <a:fillRect/>
          </a:stretch>
        </p:blipFill>
        <p:spPr>
          <a:xfrm>
            <a:off x="6466520" y="1645285"/>
            <a:ext cx="2160844" cy="20701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taticPath"/>
          <p:cNvSpPr/>
          <p:nvPr/>
        </p:nvSpPr>
        <p:spPr>
          <a:xfrm>
            <a:off x="7143750" y="0"/>
            <a:ext cx="2000250" cy="5143500"/>
          </a:xfrm>
          <a:prstGeom prst="rect">
            <a:avLst/>
          </a:prstGeom>
          <a:solidFill>
            <a:srgbClr val="7030A0"/>
          </a:solidFill>
          <a:ln>
            <a:solidFill>
              <a:srgbClr val="7030A0"/>
            </a:solidFill>
          </a:ln>
        </p:spPr>
        <p:txBody>
          <a:bodyPr/>
          <a:lstStyle/>
          <a:p>
            <a:endParaRPr lang="fr-FR"/>
          </a:p>
        </p:txBody>
      </p:sp>
      <p:sp>
        <p:nvSpPr>
          <p:cNvPr id="3" name="Title"/>
          <p:cNvSpPr/>
          <p:nvPr/>
        </p:nvSpPr>
        <p:spPr>
          <a:xfrm>
            <a:off x="1036320" y="357188"/>
            <a:ext cx="5869305" cy="571500"/>
          </a:xfrm>
          <a:prstGeom prst="rect">
            <a:avLst/>
          </a:prstGeom>
          <a:noFill/>
          <a:ln/>
        </p:spPr>
        <p:txBody>
          <a:bodyPr wrap="square" rtlCol="0" anchor="ctr"/>
          <a:lstStyle/>
          <a:p>
            <a:pPr marL="0" indent="0" algn="l">
              <a:buNone/>
            </a:pPr>
            <a:r>
              <a:rPr lang="en-US" sz="2000" b="1" dirty="0">
                <a:solidFill>
                  <a:srgbClr val="333333"/>
                </a:solidFill>
                <a:latin typeface="Times New Roman" panose="02020603050405020304" pitchFamily="18" charset="0"/>
                <a:ea typeface="OpenSans-Bold" pitchFamily="34" charset="-122"/>
                <a:cs typeface="Times New Roman" panose="02020603050405020304" pitchFamily="18" charset="0"/>
              </a:rPr>
              <a:t>5. Classification automatique de produits sur e-commerce</a:t>
            </a:r>
            <a:endParaRPr lang="en-US" sz="2000" dirty="0">
              <a:latin typeface="Times New Roman" panose="02020603050405020304" pitchFamily="18" charset="0"/>
              <a:cs typeface="Times New Roman" panose="02020603050405020304" pitchFamily="18" charset="0"/>
            </a:endParaRPr>
          </a:p>
        </p:txBody>
      </p:sp>
      <p:sp>
        <p:nvSpPr>
          <p:cNvPr id="4" name="Subtitle 1"/>
          <p:cNvSpPr/>
          <p:nvPr/>
        </p:nvSpPr>
        <p:spPr>
          <a:xfrm>
            <a:off x="714375" y="1190625"/>
            <a:ext cx="5238750" cy="333375"/>
          </a:xfrm>
          <a:prstGeom prst="rect">
            <a:avLst/>
          </a:prstGeom>
          <a:noFill/>
          <a:ln/>
        </p:spPr>
        <p:txBody>
          <a:bodyPr wrap="square" rtlCol="0" anchor="ctr"/>
          <a:lstStyle/>
          <a:p>
            <a:pPr marL="0" indent="0" algn="l">
              <a:buNone/>
            </a:pPr>
            <a:r>
              <a:rPr lang="en-US" b="1" dirty="0">
                <a:solidFill>
                  <a:srgbClr val="000000"/>
                </a:solidFill>
                <a:latin typeface="Times New Roman" panose="02020603050405020304" pitchFamily="18" charset="0"/>
                <a:ea typeface="OpenSans-Bold" pitchFamily="34" charset="-122"/>
                <a:cs typeface="Times New Roman" panose="02020603050405020304" pitchFamily="18" charset="0"/>
              </a:rPr>
              <a:t>Contexte</a:t>
            </a:r>
            <a:endParaRPr lang="en-US" dirty="0">
              <a:latin typeface="Times New Roman" panose="02020603050405020304" pitchFamily="18" charset="0"/>
              <a:cs typeface="Times New Roman" panose="02020603050405020304" pitchFamily="18" charset="0"/>
            </a:endParaRPr>
          </a:p>
        </p:txBody>
      </p:sp>
      <p:sp>
        <p:nvSpPr>
          <p:cNvPr id="5" name="Paragraph 1"/>
          <p:cNvSpPr/>
          <p:nvPr/>
        </p:nvSpPr>
        <p:spPr>
          <a:xfrm>
            <a:off x="714374" y="1571625"/>
            <a:ext cx="5412105" cy="752475"/>
          </a:xfrm>
          <a:prstGeom prst="rect">
            <a:avLst/>
          </a:prstGeom>
          <a:noFill/>
          <a:ln/>
        </p:spPr>
        <p:txBody>
          <a:bodyPr wrap="square" rtlCol="0" anchor="ctr"/>
          <a:lstStyle/>
          <a:p>
            <a:pPr marL="0" indent="0" algn="l">
              <a:buNone/>
            </a:pP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Création d'un modèle pour classifier automatiquement les produits selon leur catégorie à partir des descriptions textuelles et des images.</a:t>
            </a:r>
            <a:endParaRPr lang="en-US" sz="1600" dirty="0">
              <a:latin typeface="Times New Roman" panose="02020603050405020304" pitchFamily="18" charset="0"/>
              <a:cs typeface="Times New Roman" panose="02020603050405020304" pitchFamily="18" charset="0"/>
            </a:endParaRPr>
          </a:p>
        </p:txBody>
      </p:sp>
      <p:sp>
        <p:nvSpPr>
          <p:cNvPr id="6" name="Subtitle 2"/>
          <p:cNvSpPr/>
          <p:nvPr/>
        </p:nvSpPr>
        <p:spPr>
          <a:xfrm>
            <a:off x="714375" y="2524125"/>
            <a:ext cx="5238750" cy="295276"/>
          </a:xfrm>
          <a:prstGeom prst="rect">
            <a:avLst/>
          </a:prstGeom>
          <a:noFill/>
          <a:ln/>
        </p:spPr>
        <p:txBody>
          <a:bodyPr wrap="square" rtlCol="0" anchor="ctr"/>
          <a:lstStyle/>
          <a:p>
            <a:pPr marL="0" indent="0" algn="l">
              <a:buNone/>
            </a:pPr>
            <a:r>
              <a:rPr lang="en-US" b="1" dirty="0">
                <a:solidFill>
                  <a:srgbClr val="000000"/>
                </a:solidFill>
                <a:latin typeface="Times New Roman" panose="02020603050405020304" pitchFamily="18" charset="0"/>
                <a:ea typeface="OpenSans-Bold" pitchFamily="34" charset="-122"/>
                <a:cs typeface="Times New Roman" panose="02020603050405020304" pitchFamily="18" charset="0"/>
              </a:rPr>
              <a:t>Étapes</a:t>
            </a:r>
            <a:endParaRPr lang="en-US" dirty="0">
              <a:latin typeface="Times New Roman" panose="02020603050405020304" pitchFamily="18" charset="0"/>
              <a:cs typeface="Times New Roman" panose="02020603050405020304" pitchFamily="18" charset="0"/>
            </a:endParaRPr>
          </a:p>
        </p:txBody>
      </p:sp>
      <p:sp>
        <p:nvSpPr>
          <p:cNvPr id="7" name="Paragraph 2"/>
          <p:cNvSpPr/>
          <p:nvPr/>
        </p:nvSpPr>
        <p:spPr>
          <a:xfrm>
            <a:off x="714374" y="2905125"/>
            <a:ext cx="5755005" cy="571500"/>
          </a:xfrm>
          <a:prstGeom prst="rect">
            <a:avLst/>
          </a:prstGeom>
          <a:noFill/>
          <a:ln/>
        </p:spPr>
        <p:txBody>
          <a:bodyPr wrap="square" rtlCol="0" anchor="ctr"/>
          <a:lstStyle/>
          <a:p>
            <a:pPr marL="0" indent="0" algn="l">
              <a:buNone/>
            </a:pP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Traitement de données textuelles (vectorisation) et d'images (CNN), et entraînement de modèles pour la classification des produits.</a:t>
            </a:r>
            <a:endParaRPr lang="en-US" sz="1600" dirty="0">
              <a:latin typeface="Times New Roman" panose="02020603050405020304" pitchFamily="18" charset="0"/>
              <a:cs typeface="Times New Roman" panose="02020603050405020304" pitchFamily="18" charset="0"/>
            </a:endParaRPr>
          </a:p>
        </p:txBody>
      </p:sp>
      <p:sp>
        <p:nvSpPr>
          <p:cNvPr id="8" name="Subtitle 3"/>
          <p:cNvSpPr/>
          <p:nvPr/>
        </p:nvSpPr>
        <p:spPr>
          <a:xfrm>
            <a:off x="714375" y="3619500"/>
            <a:ext cx="5238750" cy="333375"/>
          </a:xfrm>
          <a:prstGeom prst="rect">
            <a:avLst/>
          </a:prstGeom>
          <a:noFill/>
          <a:ln/>
        </p:spPr>
        <p:txBody>
          <a:bodyPr wrap="square" rtlCol="0" anchor="ctr"/>
          <a:lstStyle/>
          <a:p>
            <a:pPr marL="0" indent="0" algn="l">
              <a:buNone/>
            </a:pPr>
            <a:r>
              <a:rPr lang="en-US" b="1" dirty="0">
                <a:solidFill>
                  <a:srgbClr val="000000"/>
                </a:solidFill>
                <a:latin typeface="Times New Roman" panose="02020603050405020304" pitchFamily="18" charset="0"/>
                <a:ea typeface="OpenSans-Bold" pitchFamily="34" charset="-122"/>
                <a:cs typeface="Times New Roman" panose="02020603050405020304" pitchFamily="18" charset="0"/>
              </a:rPr>
              <a:t>Compétences clés</a:t>
            </a:r>
            <a:endParaRPr lang="en-US" dirty="0">
              <a:latin typeface="Times New Roman" panose="02020603050405020304" pitchFamily="18" charset="0"/>
              <a:cs typeface="Times New Roman" panose="02020603050405020304" pitchFamily="18" charset="0"/>
            </a:endParaRPr>
          </a:p>
        </p:txBody>
      </p:sp>
      <p:sp>
        <p:nvSpPr>
          <p:cNvPr id="9" name="Paragraph 3"/>
          <p:cNvSpPr/>
          <p:nvPr/>
        </p:nvSpPr>
        <p:spPr>
          <a:xfrm>
            <a:off x="714375" y="3929062"/>
            <a:ext cx="5238750" cy="574358"/>
          </a:xfrm>
          <a:prstGeom prst="rect">
            <a:avLst/>
          </a:prstGeom>
          <a:noFill/>
          <a:ln/>
        </p:spPr>
        <p:txBody>
          <a:bodyPr wrap="square" rtlCol="0" anchor="ctr"/>
          <a:lstStyle/>
          <a:p>
            <a:pPr marL="0" indent="0" algn="l">
              <a:buNone/>
            </a:pPr>
            <a:r>
              <a:rPr lang="en-US" sz="1600" dirty="0">
                <a:solidFill>
                  <a:srgbClr val="000000"/>
                </a:solidFill>
                <a:latin typeface="Times New Roman" panose="02020603050405020304" pitchFamily="18" charset="0"/>
                <a:ea typeface="OpenSans-Regular" pitchFamily="34" charset="-122"/>
                <a:cs typeface="Times New Roman" panose="02020603050405020304" pitchFamily="18" charset="0"/>
              </a:rPr>
              <a:t>NLP, CNN, Scikit-learn, TensorFlow/Keras pour le deep learning.</a:t>
            </a:r>
            <a:endParaRPr lang="en-US" sz="1600" dirty="0">
              <a:latin typeface="Times New Roman" panose="02020603050405020304" pitchFamily="18" charset="0"/>
              <a:cs typeface="Times New Roman" panose="02020603050405020304" pitchFamily="18" charset="0"/>
            </a:endParaRPr>
          </a:p>
        </p:txBody>
      </p:sp>
      <p:sp>
        <p:nvSpPr>
          <p:cNvPr id="11" name="StaticPath"/>
          <p:cNvSpPr/>
          <p:nvPr/>
        </p:nvSpPr>
        <p:spPr>
          <a:xfrm>
            <a:off x="-1309687" y="3810000"/>
            <a:ext cx="1737360" cy="1737360"/>
          </a:xfrm>
          <a:prstGeom prst="ellipse">
            <a:avLst/>
          </a:prstGeom>
          <a:solidFill>
            <a:srgbClr val="7030A0">
              <a:alpha val="0"/>
            </a:srgbClr>
          </a:solidFill>
          <a:ln w="211667">
            <a:solidFill>
              <a:srgbClr val="7030A0"/>
            </a:solidFill>
            <a:prstDash val="solid"/>
          </a:ln>
        </p:spPr>
        <p:txBody>
          <a:bodyPr/>
          <a:lstStyle/>
          <a:p>
            <a:endParaRPr lang="fr-FR"/>
          </a:p>
        </p:txBody>
      </p:sp>
      <p:sp>
        <p:nvSpPr>
          <p:cNvPr id="12" name="StaticPath"/>
          <p:cNvSpPr/>
          <p:nvPr/>
        </p:nvSpPr>
        <p:spPr>
          <a:xfrm>
            <a:off x="285750" y="204788"/>
            <a:ext cx="482918" cy="482917"/>
          </a:xfrm>
          <a:prstGeom prst="ellipse">
            <a:avLst/>
          </a:prstGeom>
          <a:solidFill>
            <a:srgbClr val="000000"/>
          </a:solidFill>
          <a:ln/>
        </p:spPr>
        <p:txBody>
          <a:bodyPr/>
          <a:lstStyle/>
          <a:p>
            <a:endParaRPr lang="fr-FR"/>
          </a:p>
        </p:txBody>
      </p:sp>
      <p:pic>
        <p:nvPicPr>
          <p:cNvPr id="14" name="Image 13" descr="Une image contenant boisson gazeuse, Caractère coloré, capture d’écran, art&#10;&#10;Description générée automatiquement">
            <a:extLst>
              <a:ext uri="{FF2B5EF4-FFF2-40B4-BE49-F238E27FC236}">
                <a16:creationId xmlns:a16="http://schemas.microsoft.com/office/drawing/2014/main" id="{FCEFC9ED-5B7E-F0D0-7BD5-87C0EA19B736}"/>
              </a:ext>
            </a:extLst>
          </p:cNvPr>
          <p:cNvPicPr>
            <a:picLocks noChangeAspect="1"/>
          </p:cNvPicPr>
          <p:nvPr/>
        </p:nvPicPr>
        <p:blipFill>
          <a:blip r:embed="rId3"/>
          <a:stretch>
            <a:fillRect/>
          </a:stretch>
        </p:blipFill>
        <p:spPr>
          <a:xfrm>
            <a:off x="6469380" y="1474093"/>
            <a:ext cx="2178049" cy="210006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120</TotalTime>
  <Words>755</Words>
  <Application>Microsoft Macintosh PowerPoint</Application>
  <PresentationFormat>Affichage à l'écran (16:9)</PresentationFormat>
  <Paragraphs>103</Paragraphs>
  <Slides>14</Slides>
  <Notes>13</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14</vt:i4>
      </vt:variant>
    </vt:vector>
  </HeadingPairs>
  <TitlesOfParts>
    <vt:vector size="18" baseType="lpstr">
      <vt:lpstr>Arial</vt:lpstr>
      <vt:lpstr>Prompt-Bold</vt:lpstr>
      <vt:lpstr>Times New Roman</vt:lpstr>
      <vt:lpstr>Office Theme</vt:lpstr>
      <vt:lpstr>Présentation PowerPoint</vt:lpstr>
      <vt:lpstr>Introduction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soraya kahlouche</cp:lastModifiedBy>
  <cp:revision>26</cp:revision>
  <dcterms:created xsi:type="dcterms:W3CDTF">2024-11-08T10:38:18Z</dcterms:created>
  <dcterms:modified xsi:type="dcterms:W3CDTF">2024-11-13T16:06:58Z</dcterms:modified>
</cp:coreProperties>
</file>